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74"/>
  </p:notesMasterIdLst>
  <p:handoutMasterIdLst>
    <p:handoutMasterId r:id="rId75"/>
  </p:handoutMasterIdLst>
  <p:sldIdLst>
    <p:sldId id="324" r:id="rId2"/>
    <p:sldId id="325" r:id="rId3"/>
    <p:sldId id="326" r:id="rId4"/>
    <p:sldId id="327" r:id="rId5"/>
    <p:sldId id="328" r:id="rId6"/>
    <p:sldId id="38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85" r:id="rId36"/>
    <p:sldId id="357" r:id="rId37"/>
    <p:sldId id="358" r:id="rId38"/>
    <p:sldId id="359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72" r:id="rId52"/>
    <p:sldId id="373" r:id="rId53"/>
    <p:sldId id="374" r:id="rId54"/>
    <p:sldId id="377" r:id="rId55"/>
    <p:sldId id="375" r:id="rId56"/>
    <p:sldId id="376" r:id="rId57"/>
    <p:sldId id="320" r:id="rId58"/>
    <p:sldId id="383" r:id="rId59"/>
    <p:sldId id="310" r:id="rId60"/>
    <p:sldId id="311" r:id="rId61"/>
    <p:sldId id="312" r:id="rId62"/>
    <p:sldId id="384" r:id="rId63"/>
    <p:sldId id="313" r:id="rId64"/>
    <p:sldId id="314" r:id="rId65"/>
    <p:sldId id="315" r:id="rId66"/>
    <p:sldId id="316" r:id="rId67"/>
    <p:sldId id="317" r:id="rId68"/>
    <p:sldId id="318" r:id="rId69"/>
    <p:sldId id="387" r:id="rId70"/>
    <p:sldId id="389" r:id="rId71"/>
    <p:sldId id="390" r:id="rId72"/>
    <p:sldId id="386" r:id="rId7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5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79" autoAdjust="0"/>
    <p:restoredTop sz="85609" autoAdjust="0"/>
  </p:normalViewPr>
  <p:slideViewPr>
    <p:cSldViewPr snapToGrid="0" showGuides="1">
      <p:cViewPr varScale="1">
        <p:scale>
          <a:sx n="92" d="100"/>
          <a:sy n="92" d="100"/>
        </p:scale>
        <p:origin x="1014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378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howGuides="1">
      <p:cViewPr varScale="1">
        <p:scale>
          <a:sx n="68" d="100"/>
          <a:sy n="68" d="100"/>
        </p:scale>
        <p:origin x="18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AD964-A622-4AAE-B744-53C99E3B3340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68BA9-4DDB-4A94-8531-2E89A5DE50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9408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5858B-718F-4B2D-8BD1-8BF89932B326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10111-4C48-4E92-8CF1-F5F4BAA2D7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257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10111-4C48-4E92-8CF1-F5F4BAA2D7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16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10111-4C48-4E92-8CF1-F5F4BAA2D7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113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10111-4C48-4E92-8CF1-F5F4BAA2D7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207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10111-4C48-4E92-8CF1-F5F4BAA2D7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634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10111-4C48-4E92-8CF1-F5F4BAA2D7B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662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10111-4C48-4E92-8CF1-F5F4BAA2D7BD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37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10111-4C48-4E92-8CF1-F5F4BAA2D7BD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399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91103"/>
            <a:ext cx="7772400" cy="739444"/>
          </a:xfrm>
        </p:spPr>
        <p:txBody>
          <a:bodyPr anchor="b"/>
          <a:lstStyle>
            <a:lvl1pPr algn="ctr">
              <a:defRPr sz="4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8965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6FD9405-CE62-418F-9683-85B6A1C55A4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076547" y="2562446"/>
            <a:ext cx="6990907" cy="0"/>
          </a:xfrm>
          <a:prstGeom prst="line">
            <a:avLst/>
          </a:prstGeom>
          <a:ln w="1270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47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Data Structure &amp; Algorithms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6FD9405-CE62-418F-9683-85B6A1C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029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Data Structure &amp; Algorithms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6FD9405-CE62-418F-9683-85B6A1C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291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6176963"/>
            <a:ext cx="9144000" cy="68103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2659"/>
            <a:ext cx="8280000" cy="606041"/>
          </a:xfrm>
        </p:spPr>
        <p:txBody>
          <a:bodyPr/>
          <a:lstStyle>
            <a:lvl1pPr>
              <a:defRPr sz="2800">
                <a:latin typeface="+mn-lt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976838"/>
            <a:ext cx="8280000" cy="5063602"/>
          </a:xfrm>
        </p:spPr>
        <p:txBody>
          <a:bodyPr/>
          <a:lstStyle>
            <a:lvl1pPr>
              <a:defRPr sz="2400">
                <a:latin typeface="+mn-lt"/>
                <a:ea typeface="微软雅黑" panose="020B0503020204020204" pitchFamily="34" charset="-122"/>
              </a:defRPr>
            </a:lvl1pPr>
            <a:lvl2pPr>
              <a:defRPr sz="2000">
                <a:latin typeface="+mn-lt"/>
                <a:ea typeface="微软雅黑" panose="020B0503020204020204" pitchFamily="34" charset="-122"/>
              </a:defRPr>
            </a:lvl2pPr>
            <a:lvl3pPr>
              <a:defRPr sz="1800">
                <a:latin typeface="+mn-lt"/>
                <a:ea typeface="微软雅黑" panose="020B0503020204020204" pitchFamily="34" charset="-122"/>
              </a:defRPr>
            </a:lvl3pPr>
            <a:lvl4pPr>
              <a:defRPr sz="1600">
                <a:latin typeface="+mn-lt"/>
                <a:ea typeface="微软雅黑" panose="020B0503020204020204" pitchFamily="34" charset="-122"/>
              </a:defRPr>
            </a:lvl4pPr>
            <a:lvl5pPr>
              <a:defRPr sz="1600">
                <a:latin typeface="+mn-lt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6FD9405-CE62-418F-9683-85B6A1C55A4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393405" y="818700"/>
            <a:ext cx="8282762" cy="0"/>
          </a:xfrm>
          <a:prstGeom prst="line">
            <a:avLst/>
          </a:prstGeom>
          <a:ln w="1270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0289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176963"/>
            <a:ext cx="9144000" cy="68103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6FD9405-CE62-418F-9683-85B6A1C55A4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1103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Data Structure &amp; Algorithms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6FD9405-CE62-418F-9683-85B6A1C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102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Data Structure &amp; Algorithms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6FD9405-CE62-418F-9683-85B6A1C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208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Data Structure &amp; Algorithms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6FD9405-CE62-418F-9683-85B6A1C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585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Data Structure &amp; Algorithms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6FD9405-CE62-418F-9683-85B6A1C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955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Data Structure &amp; Algorithms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6FD9405-CE62-418F-9683-85B6A1C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202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Data Structure &amp; Algorithms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6FD9405-CE62-418F-9683-85B6A1C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56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000" y="531637"/>
            <a:ext cx="8280000" cy="584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00" y="1338338"/>
            <a:ext cx="828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Data Structure &amp; Algorithms</a:t>
            </a:r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59066-C5B0-49A4-8A01-22CA3197C1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90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48573"/>
            <a:ext cx="7772400" cy="7394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3600" b="1" dirty="0"/>
              <a:t>String</a:t>
            </a:r>
            <a:endParaRPr lang="zh-CN" altLang="en-US" sz="36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05" y="261301"/>
            <a:ext cx="972636" cy="90613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10341" y="529700"/>
            <a:ext cx="3519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Structure &amp; Algorithms</a:t>
            </a:r>
            <a:endParaRPr lang="zh-CN" altLang="en-US" b="1" dirty="0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EFCE97A2-CA0C-3CBA-9849-A80610AE4E13}"/>
              </a:ext>
            </a:extLst>
          </p:cNvPr>
          <p:cNvSpPr txBox="1">
            <a:spLocks/>
          </p:cNvSpPr>
          <p:nvPr/>
        </p:nvSpPr>
        <p:spPr>
          <a:xfrm>
            <a:off x="1143000" y="3310641"/>
            <a:ext cx="6858000" cy="2321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1600" b="1"/>
              <a:t>苏卓 （初稿）</a:t>
            </a:r>
            <a:endParaRPr lang="en-US" altLang="zh-CN" sz="1600" b="1"/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1600" b="1"/>
              <a:t>吴贺俊 （修订）</a:t>
            </a:r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602791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Standard string in C++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标准字符串：将</a:t>
            </a:r>
            <a:r>
              <a:rPr lang="en-US" altLang="zh-CN" dirty="0"/>
              <a:t>C++</a:t>
            </a:r>
            <a:r>
              <a:rPr lang="zh-CN" altLang="en-US" dirty="0"/>
              <a:t>的</a:t>
            </a:r>
            <a:r>
              <a:rPr lang="en-US" altLang="zh-CN" dirty="0"/>
              <a:t>&lt;</a:t>
            </a:r>
            <a:r>
              <a:rPr lang="en-US" altLang="zh-CN" dirty="0" err="1"/>
              <a:t>string.h</a:t>
            </a:r>
            <a:r>
              <a:rPr lang="en-US" altLang="zh-CN" dirty="0"/>
              <a:t>&gt;</a:t>
            </a:r>
            <a:r>
              <a:rPr lang="zh-CN" altLang="en-US" dirty="0"/>
              <a:t>函数库作为字符串数据类型的方案。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例如：</a:t>
            </a:r>
            <a:r>
              <a:rPr lang="en-US" altLang="zh-CN" sz="2400" dirty="0"/>
              <a:t>char  S[M];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字符串的结束标记：</a:t>
            </a:r>
            <a:r>
              <a:rPr lang="en-US" altLang="zh-CN" dirty="0"/>
              <a:t>'\0'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'\0'</a:t>
            </a:r>
            <a:r>
              <a:rPr lang="zh-CN" altLang="en-US" sz="2400" dirty="0"/>
              <a:t>是</a:t>
            </a:r>
            <a:r>
              <a:rPr lang="en-US" altLang="zh-CN" sz="2400" dirty="0"/>
              <a:t>ASCII</a:t>
            </a:r>
            <a:r>
              <a:rPr lang="zh-CN" altLang="en-US" sz="2400" dirty="0"/>
              <a:t>码中</a:t>
            </a:r>
            <a:r>
              <a:rPr lang="en-US" altLang="zh-CN" sz="2400" dirty="0"/>
              <a:t>8</a:t>
            </a:r>
            <a:r>
              <a:rPr lang="zh-CN" altLang="en-US" sz="2400" dirty="0"/>
              <a:t>位</a:t>
            </a:r>
            <a:r>
              <a:rPr lang="en-US" altLang="zh-CN" sz="2400" dirty="0"/>
              <a:t>BIT</a:t>
            </a:r>
            <a:r>
              <a:rPr lang="zh-CN" altLang="en-US" sz="2400" dirty="0"/>
              <a:t>全</a:t>
            </a:r>
            <a:r>
              <a:rPr lang="en-US" altLang="zh-CN" sz="2400" dirty="0"/>
              <a:t>0</a:t>
            </a:r>
            <a:r>
              <a:rPr lang="zh-CN" altLang="en-US" sz="2400" dirty="0"/>
              <a:t>码，又称为</a:t>
            </a:r>
            <a:r>
              <a:rPr lang="en-US" altLang="zh-CN" sz="2400" b="1" dirty="0">
                <a:solidFill>
                  <a:schemeClr val="hlink"/>
                </a:solidFill>
              </a:rPr>
              <a:t>NULL</a:t>
            </a:r>
            <a:r>
              <a:rPr lang="zh-CN" altLang="en-US" sz="2400" dirty="0"/>
              <a:t>符。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4467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Standard string in C++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082" y="976838"/>
            <a:ext cx="4314811" cy="506360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1.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字符串长函数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charset="2"/>
              <a:buNone/>
            </a:pP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   </a:t>
            </a: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int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strlen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(char  *s);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2.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字符串复制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charset="2"/>
              <a:buNone/>
            </a:pP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   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char *</a:t>
            </a: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strcpy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(char  *s1, char*s2);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3.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字符串拼接  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charset="2"/>
              <a:buNone/>
            </a:pP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   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char *</a:t>
            </a: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strcat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(char  *s1, char  *s2);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4.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字符串比较  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charset="2"/>
              <a:buNone/>
            </a:pP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   </a:t>
            </a: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int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strcmp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(char *s1, char *s2);</a:t>
            </a: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80000"/>
              </a:lnSpc>
              <a:buFont typeface="Wingdings" charset="2"/>
              <a:buNone/>
            </a:pP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746811" y="976838"/>
            <a:ext cx="4061013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．输入和输出函数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6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．定位函数  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charset="2"/>
              <a:buNone/>
            </a:pP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   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char *</a:t>
            </a: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strchr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(char *s, char c);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．逆定位函数  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charset="2"/>
              <a:buNone/>
            </a:pP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   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char *</a:t>
            </a: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strrchr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(char  *s, char  c);</a:t>
            </a:r>
          </a:p>
        </p:txBody>
      </p:sp>
    </p:spTree>
    <p:extLst>
      <p:ext uri="{BB962C8B-B14F-4D97-AF65-F5344CB8AC3E}">
        <p14:creationId xmlns:p14="http://schemas.microsoft.com/office/powerpoint/2010/main" val="422476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Standard string in C++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32000" y="818700"/>
            <a:ext cx="8280000" cy="52217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2800" dirty="0"/>
              <a:t>For example, a string </a:t>
            </a:r>
            <a:r>
              <a:rPr lang="en-US" altLang="zh-CN" sz="3600" b="1" i="1" dirty="0">
                <a:solidFill>
                  <a:srgbClr val="005825"/>
                </a:solidFill>
              </a:rPr>
              <a:t>s</a:t>
            </a:r>
          </a:p>
          <a:p>
            <a:pPr marL="0" indent="0" algn="ctr">
              <a:lnSpc>
                <a:spcPct val="150000"/>
              </a:lnSpc>
              <a:spcBef>
                <a:spcPts val="1200"/>
              </a:spcBef>
              <a:buNone/>
            </a:pPr>
            <a:r>
              <a:rPr lang="en-US" altLang="zh-CN" sz="2800" dirty="0">
                <a:solidFill>
                  <a:srgbClr val="005825"/>
                </a:solidFill>
              </a:rPr>
              <a:t>“T</a:t>
            </a:r>
            <a:r>
              <a:rPr lang="en-US" altLang="zh-CN" sz="2800" b="1" dirty="0">
                <a:solidFill>
                  <a:srgbClr val="FF0000"/>
                </a:solidFill>
              </a:rPr>
              <a:t>h</a:t>
            </a:r>
            <a:r>
              <a:rPr lang="en-US" altLang="zh-CN" sz="2800" dirty="0">
                <a:solidFill>
                  <a:srgbClr val="005825"/>
                </a:solidFill>
              </a:rPr>
              <a:t>e quick brown dog jumps over the lazy fox. ”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CN" sz="2800" dirty="0"/>
              <a:t>Find the character </a:t>
            </a:r>
            <a:r>
              <a:rPr lang="en-US" altLang="zh-CN" sz="2800" b="1" dirty="0">
                <a:solidFill>
                  <a:srgbClr val="005825"/>
                </a:solidFill>
              </a:rPr>
              <a:t>‘h’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strchr</a:t>
            </a:r>
            <a:r>
              <a:rPr lang="en-US" altLang="zh-CN" sz="2800" dirty="0"/>
              <a:t>(s, ‘h’); return 1.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CN" sz="2800" dirty="0"/>
              <a:t>Inversely find the character </a:t>
            </a:r>
            <a:r>
              <a:rPr lang="en-US" altLang="zh-CN" sz="2800" b="1" dirty="0">
                <a:solidFill>
                  <a:srgbClr val="005825"/>
                </a:solidFill>
              </a:rPr>
              <a:t>‘h’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strrchr</a:t>
            </a:r>
            <a:r>
              <a:rPr lang="en-US" altLang="zh-CN" sz="2800" dirty="0"/>
              <a:t>(s, ‘h’); return 43.</a:t>
            </a:r>
          </a:p>
        </p:txBody>
      </p:sp>
    </p:spTree>
    <p:extLst>
      <p:ext uri="{BB962C8B-B14F-4D97-AF65-F5344CB8AC3E}">
        <p14:creationId xmlns:p14="http://schemas.microsoft.com/office/powerpoint/2010/main" val="1145826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Abstract data type of string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32000" y="987224"/>
            <a:ext cx="8280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ADT String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数据对象：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D = { </a:t>
            </a: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lang="en-US" altLang="zh-CN" sz="2000" baseline="-20000" dirty="0" err="1">
                <a:latin typeface="Microsoft YaHei" charset="0"/>
                <a:ea typeface="Microsoft YaHei" charset="0"/>
                <a:cs typeface="Microsoft YaHei" charset="0"/>
              </a:rPr>
              <a:t>i</a:t>
            </a: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|a</a:t>
            </a:r>
            <a:r>
              <a:rPr lang="en-US" altLang="zh-CN" sz="2000" baseline="-20000" dirty="0" err="1">
                <a:latin typeface="Microsoft YaHei" charset="0"/>
                <a:ea typeface="Microsoft YaHei" charset="0"/>
                <a:cs typeface="Microsoft YaHei" charset="0"/>
              </a:rPr>
              <a:t>i</a:t>
            </a: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∈CharacterSet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,  </a:t>
            </a: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i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=1,2,…,n, n ≥0 }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数据关系：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R = {&lt;a</a:t>
            </a:r>
            <a:r>
              <a:rPr lang="en-US" altLang="zh-CN" sz="2000" baseline="-20000" dirty="0">
                <a:latin typeface="Microsoft YaHei" charset="0"/>
                <a:ea typeface="Microsoft YaHei" charset="0"/>
                <a:cs typeface="Microsoft YaHei" charset="0"/>
              </a:rPr>
              <a:t>i-1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lang="en-US" altLang="zh-CN" sz="2000" baseline="-20000" dirty="0" err="1">
                <a:latin typeface="Microsoft YaHei" charset="0"/>
                <a:ea typeface="Microsoft YaHei" charset="0"/>
                <a:cs typeface="Microsoft YaHei" charset="0"/>
              </a:rPr>
              <a:t>i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&gt;| a</a:t>
            </a:r>
            <a:r>
              <a:rPr lang="en-US" altLang="zh-CN" sz="2000" baseline="-20000" dirty="0">
                <a:latin typeface="Microsoft YaHei" charset="0"/>
                <a:ea typeface="Microsoft YaHei" charset="0"/>
                <a:cs typeface="Microsoft YaHei" charset="0"/>
              </a:rPr>
              <a:t>i-1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lang="en-US" altLang="zh-CN" sz="2000" baseline="-20000" dirty="0" err="1">
                <a:latin typeface="Microsoft YaHei" charset="0"/>
                <a:ea typeface="Microsoft YaHei" charset="0"/>
                <a:cs typeface="Microsoft YaHei" charset="0"/>
              </a:rPr>
              <a:t>i</a:t>
            </a: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∈D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,  </a:t>
            </a: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i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=2,3,…,n }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32000" y="2932647"/>
            <a:ext cx="8280000" cy="3484309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字符串的基本操作</a:t>
            </a:r>
          </a:p>
          <a:p>
            <a:endParaRPr kumimoji="1" lang="zh-CN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404259" y="3367018"/>
            <a:ext cx="5141962" cy="1963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75000"/>
              </a:lnSpc>
              <a:spcBef>
                <a:spcPct val="20000"/>
              </a:spcBef>
            </a:pPr>
            <a:r>
              <a:rPr lang="zh-CN" altLang="en-US" sz="16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（</a:t>
            </a:r>
            <a:r>
              <a:rPr lang="en-US" altLang="zh-CN" sz="16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lang="zh-CN" altLang="en-US" sz="16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）创建字符串   </a:t>
            </a:r>
            <a:r>
              <a:rPr lang="en-US" altLang="zh-CN" sz="1600" dirty="0" err="1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StringAssign</a:t>
            </a:r>
            <a:r>
              <a:rPr lang="en-US" altLang="zh-CN" sz="16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 (s,</a:t>
            </a:r>
            <a:r>
              <a:rPr lang="zh-CN" altLang="en-US" sz="16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600" dirty="0" err="1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string_constant</a:t>
            </a:r>
            <a:r>
              <a:rPr lang="en-US" altLang="zh-CN" sz="16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)</a:t>
            </a:r>
          </a:p>
          <a:p>
            <a:pPr lvl="0" algn="just">
              <a:lnSpc>
                <a:spcPct val="175000"/>
              </a:lnSpc>
              <a:spcBef>
                <a:spcPct val="20000"/>
              </a:spcBef>
            </a:pPr>
            <a:r>
              <a:rPr lang="zh-CN" altLang="en-US" sz="16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（</a:t>
            </a:r>
            <a:r>
              <a:rPr lang="en-US" altLang="zh-CN" sz="16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lang="zh-CN" altLang="en-US" sz="16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）判断字符串是否为空  </a:t>
            </a:r>
            <a:r>
              <a:rPr lang="en-US" altLang="zh-CN" sz="1600" dirty="0" err="1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StringEmpty</a:t>
            </a:r>
            <a:r>
              <a:rPr lang="en-US" altLang="zh-CN" sz="16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(s)      </a:t>
            </a:r>
          </a:p>
          <a:p>
            <a:pPr lvl="0" algn="just">
              <a:lnSpc>
                <a:spcPct val="175000"/>
              </a:lnSpc>
              <a:spcBef>
                <a:spcPct val="20000"/>
              </a:spcBef>
            </a:pPr>
            <a:r>
              <a:rPr lang="zh-CN" altLang="en-US" sz="16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（</a:t>
            </a:r>
            <a:r>
              <a:rPr lang="en-US" altLang="zh-CN" sz="16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CN" altLang="en-US" sz="16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）计算字符串长度 </a:t>
            </a:r>
            <a:r>
              <a:rPr lang="en-US" altLang="zh-CN" sz="16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Length(s)      </a:t>
            </a:r>
          </a:p>
          <a:p>
            <a:pPr lvl="0" algn="just">
              <a:lnSpc>
                <a:spcPct val="175000"/>
              </a:lnSpc>
              <a:spcBef>
                <a:spcPct val="20000"/>
              </a:spcBef>
            </a:pPr>
            <a:r>
              <a:rPr lang="zh-CN" altLang="en-US" sz="16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（</a:t>
            </a:r>
            <a:r>
              <a:rPr lang="en-US" altLang="zh-CN" sz="16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16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）字符串连接  </a:t>
            </a:r>
            <a:r>
              <a:rPr lang="en-US" altLang="zh-CN" sz="1600" dirty="0" err="1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Concat</a:t>
            </a:r>
            <a:r>
              <a:rPr lang="en-US" altLang="zh-CN" sz="16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(s1,</a:t>
            </a:r>
            <a:r>
              <a:rPr lang="zh-CN" altLang="en-US" sz="16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6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s2)  </a:t>
            </a:r>
          </a:p>
        </p:txBody>
      </p:sp>
      <p:sp>
        <p:nvSpPr>
          <p:cNvPr id="9" name="矩形 8"/>
          <p:cNvSpPr/>
          <p:nvPr/>
        </p:nvSpPr>
        <p:spPr>
          <a:xfrm>
            <a:off x="5190562" y="3847149"/>
            <a:ext cx="3630706" cy="148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75000"/>
              </a:lnSpc>
              <a:spcBef>
                <a:spcPct val="20000"/>
              </a:spcBef>
            </a:pPr>
            <a:r>
              <a:rPr lang="zh-CN" altLang="en-US" sz="16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（</a:t>
            </a:r>
            <a:r>
              <a:rPr lang="en-US" altLang="zh-CN" sz="16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lang="zh-CN" altLang="en-US" sz="16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）求子串 </a:t>
            </a:r>
            <a:r>
              <a:rPr lang="en-US" altLang="zh-CN" sz="1600" dirty="0" err="1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SubStr</a:t>
            </a:r>
            <a:r>
              <a:rPr lang="en-US" altLang="zh-CN" sz="16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(s1,s2start,len)</a:t>
            </a:r>
          </a:p>
          <a:p>
            <a:pPr lvl="0" algn="just">
              <a:lnSpc>
                <a:spcPct val="175000"/>
              </a:lnSpc>
              <a:spcBef>
                <a:spcPct val="20000"/>
              </a:spcBef>
            </a:pPr>
            <a:r>
              <a:rPr lang="zh-CN" altLang="en-US" sz="16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（</a:t>
            </a:r>
            <a:r>
              <a:rPr lang="en-US" altLang="zh-CN" sz="16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6</a:t>
            </a:r>
            <a:r>
              <a:rPr lang="zh-CN" altLang="en-US" sz="16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）字符串的定位 </a:t>
            </a:r>
            <a:r>
              <a:rPr lang="en-US" altLang="zh-CN" sz="16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Index(s1,s2)</a:t>
            </a:r>
          </a:p>
          <a:p>
            <a:pPr lvl="0" algn="just">
              <a:lnSpc>
                <a:spcPct val="175000"/>
              </a:lnSpc>
              <a:spcBef>
                <a:spcPct val="20000"/>
              </a:spcBef>
            </a:pPr>
            <a:r>
              <a:rPr lang="zh-CN" altLang="en-US" sz="16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（</a:t>
            </a:r>
            <a:r>
              <a:rPr lang="en-US" altLang="zh-CN" sz="16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zh-CN" altLang="en-US" sz="16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）字符串的插入和删除</a:t>
            </a:r>
            <a:endParaRPr lang="en-US" altLang="zh-CN" sz="1600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950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Storage &amp; implementation of string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800"/>
              </a:spcBef>
              <a:buFont typeface="Wingdings" pitchFamily="2" charset="2"/>
              <a:buNone/>
            </a:pP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       </a:t>
            </a:r>
            <a:r>
              <a:rPr lang="zh-CN" altLang="en-US" sz="1800" dirty="0">
                <a:latin typeface="微软雅黑" panose="020B0503020204020204" pitchFamily="34" charset="-122"/>
                <a:cs typeface="Microsoft YaHei" charset="0"/>
              </a:rPr>
              <a:t>字符串是一种特殊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的线性表，其存储表示和线性表类似，但又不完全相同。</a:t>
            </a:r>
            <a:r>
              <a:rPr lang="zh-CN" altLang="en-US" sz="1800" dirty="0">
                <a:latin typeface="微软雅黑" panose="020B0503020204020204" pitchFamily="34" charset="-122"/>
                <a:cs typeface="Microsoft YaHei" charset="0"/>
              </a:rPr>
              <a:t>字符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串的存储方式取决于将要对</a:t>
            </a:r>
            <a:r>
              <a:rPr lang="zh-CN" altLang="en-US" sz="1800" dirty="0">
                <a:latin typeface="微软雅黑" panose="020B0503020204020204" pitchFamily="34" charset="-122"/>
                <a:cs typeface="Microsoft YaHei" charset="0"/>
              </a:rPr>
              <a:t>字符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串所进行的操作。</a:t>
            </a:r>
            <a:r>
              <a:rPr lang="zh-CN" altLang="en-US" sz="1800" dirty="0">
                <a:latin typeface="微软雅黑" panose="020B0503020204020204" pitchFamily="34" charset="-122"/>
                <a:cs typeface="Microsoft YaHei" charset="0"/>
              </a:rPr>
              <a:t>字符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串在计算机中有</a:t>
            </a:r>
            <a:r>
              <a:rPr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种表示方式：</a:t>
            </a:r>
          </a:p>
          <a:p>
            <a:pPr marL="0" indent="0">
              <a:lnSpc>
                <a:spcPct val="150000"/>
              </a:lnSpc>
              <a:spcBef>
                <a:spcPts val="1800"/>
              </a:spcBef>
              <a:buFont typeface="Wingdings" pitchFamily="2" charset="2"/>
              <a:buNone/>
            </a:pPr>
            <a:r>
              <a:rPr lang="zh-CN" altLang="en-US" sz="1800" b="1" dirty="0">
                <a:solidFill>
                  <a:schemeClr val="folHlink"/>
                </a:solidFill>
                <a:latin typeface="Microsoft YaHei" charset="0"/>
                <a:ea typeface="Microsoft YaHei" charset="0"/>
                <a:cs typeface="Microsoft YaHei" charset="0"/>
              </a:rPr>
              <a:t>◆ 定长顺序存储表示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：将</a:t>
            </a:r>
            <a:r>
              <a:rPr lang="zh-CN" altLang="en-US" sz="1800" dirty="0">
                <a:latin typeface="微软雅黑" panose="020B0503020204020204" pitchFamily="34" charset="-122"/>
                <a:cs typeface="Microsoft YaHei" charset="0"/>
              </a:rPr>
              <a:t>字符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串定义成字符数组，利用</a:t>
            </a:r>
            <a:r>
              <a:rPr lang="zh-CN" altLang="en-US" sz="1800" dirty="0">
                <a:latin typeface="微软雅黑" panose="020B0503020204020204" pitchFamily="34" charset="-122"/>
                <a:cs typeface="Microsoft YaHei" charset="0"/>
              </a:rPr>
              <a:t>字符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串名可以直接访问</a:t>
            </a:r>
            <a:r>
              <a:rPr lang="zh-CN" altLang="en-US" sz="1800" dirty="0">
                <a:latin typeface="微软雅黑" panose="020B0503020204020204" pitchFamily="34" charset="-122"/>
                <a:cs typeface="Microsoft YaHei" charset="0"/>
              </a:rPr>
              <a:t>字符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串值。用这种表示方式，</a:t>
            </a:r>
            <a:r>
              <a:rPr lang="zh-CN" altLang="en-US" sz="1800" dirty="0">
                <a:latin typeface="微软雅黑" panose="020B0503020204020204" pitchFamily="34" charset="-122"/>
                <a:cs typeface="Microsoft YaHei" charset="0"/>
              </a:rPr>
              <a:t>字符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串的存储空间在编译时确定，其大小不能改变。</a:t>
            </a:r>
          </a:p>
          <a:p>
            <a:pPr marL="0" indent="0">
              <a:lnSpc>
                <a:spcPct val="150000"/>
              </a:lnSpc>
              <a:spcBef>
                <a:spcPts val="1800"/>
              </a:spcBef>
              <a:buFont typeface="Wingdings" pitchFamily="2" charset="2"/>
              <a:buNone/>
            </a:pPr>
            <a:r>
              <a:rPr lang="zh-CN" altLang="en-US" sz="1800" b="1" dirty="0">
                <a:solidFill>
                  <a:schemeClr val="folHlink"/>
                </a:solidFill>
                <a:latin typeface="Microsoft YaHei" charset="0"/>
                <a:ea typeface="Microsoft YaHei" charset="0"/>
                <a:cs typeface="Microsoft YaHei" charset="0"/>
              </a:rPr>
              <a:t>◆ 堆分配存储方式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：仍然用一组地址连续的存储单元来依次存储</a:t>
            </a:r>
            <a:r>
              <a:rPr lang="zh-CN" altLang="en-US" sz="1800" dirty="0">
                <a:latin typeface="微软雅黑" panose="020B0503020204020204" pitchFamily="34" charset="-122"/>
                <a:cs typeface="Microsoft YaHei" charset="0"/>
              </a:rPr>
              <a:t>字符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串中的字符序列，但</a:t>
            </a:r>
            <a:r>
              <a:rPr lang="zh-CN" altLang="en-US" sz="1800" dirty="0">
                <a:latin typeface="微软雅黑" panose="020B0503020204020204" pitchFamily="34" charset="-122"/>
                <a:cs typeface="Microsoft YaHei" charset="0"/>
              </a:rPr>
              <a:t>字符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串的存储空间是在程序运行时根据</a:t>
            </a:r>
            <a:r>
              <a:rPr lang="zh-CN" altLang="en-US" sz="1800" dirty="0">
                <a:latin typeface="微软雅黑" panose="020B0503020204020204" pitchFamily="34" charset="-122"/>
                <a:cs typeface="Microsoft YaHei" charset="0"/>
              </a:rPr>
              <a:t>字符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串的实际长度动态分配的。</a:t>
            </a:r>
          </a:p>
          <a:p>
            <a:pPr marL="0" indent="0">
              <a:lnSpc>
                <a:spcPct val="150000"/>
              </a:lnSpc>
              <a:spcBef>
                <a:spcPts val="1800"/>
              </a:spcBef>
              <a:buFont typeface="Wingdings" pitchFamily="2" charset="2"/>
              <a:buNone/>
            </a:pPr>
            <a:r>
              <a:rPr lang="zh-CN" altLang="en-US" sz="1800" b="1" dirty="0">
                <a:solidFill>
                  <a:schemeClr val="folHlink"/>
                </a:solidFill>
                <a:latin typeface="Microsoft YaHei" charset="0"/>
                <a:ea typeface="Microsoft YaHei" charset="0"/>
                <a:cs typeface="Microsoft YaHei" charset="0"/>
              </a:rPr>
              <a:t>◆ 块链存储方式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：是一种链式存储结构表示。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4144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Storage &amp; implementation of string</a:t>
            </a:r>
            <a:endParaRPr kumimoji="1" lang="zh-CN" altLang="en-US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cs typeface="Microsoft YaHei" charset="0"/>
              </a:rPr>
              <a:t>字符</a:t>
            </a:r>
            <a:r>
              <a:rPr lang="zh-CN" altLang="en-US" sz="2000" b="1" dirty="0">
                <a:latin typeface="Microsoft YaHei" charset="0"/>
                <a:ea typeface="Microsoft YaHei" charset="0"/>
                <a:cs typeface="Microsoft YaHei" charset="0"/>
              </a:rPr>
              <a:t>串的定长顺序存储表示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这种存储结构又称为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cs typeface="Microsoft YaHei" charset="0"/>
              </a:rPr>
              <a:t>字符</a:t>
            </a:r>
            <a:r>
              <a:rPr lang="zh-CN" altLang="en-US" sz="20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串的顺序存储结构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。是用一组连续的存储单元来存放</a:t>
            </a:r>
            <a:r>
              <a:rPr lang="zh-CN" altLang="en-US" sz="2000" dirty="0">
                <a:latin typeface="微软雅黑" panose="020B0503020204020204" pitchFamily="34" charset="-122"/>
                <a:cs typeface="Microsoft YaHei" charset="0"/>
              </a:rPr>
              <a:t>字符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串中的字符序列。所谓定长顺序存储结构，是直接使用定长的字符数组来定义，数组的上界预先确定。</a:t>
            </a:r>
          </a:p>
          <a:p>
            <a:pPr>
              <a:lnSpc>
                <a:spcPct val="150000"/>
              </a:lnSpc>
            </a:pP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72353" y="3083405"/>
            <a:ext cx="4572000" cy="278537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定长顺序存储结构定义为：</a:t>
            </a:r>
          </a:p>
          <a:p>
            <a:pPr fontAlgn="base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#define MAX_STRLEN  256</a:t>
            </a:r>
          </a:p>
          <a:p>
            <a:pPr fontAlgn="base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typedef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struct</a:t>
            </a:r>
            <a:endParaRPr lang="en-US" altLang="zh-CN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355600" lvl="1" fontAlgn="base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{  char  </a:t>
            </a: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str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[MAX_STRLEN] ;</a:t>
            </a:r>
          </a:p>
          <a:p>
            <a:pPr marL="723900" lvl="2" fontAlgn="base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int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  length;</a:t>
            </a:r>
          </a:p>
          <a:p>
            <a:pPr marL="355600" lvl="1" fontAlgn="base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} </a:t>
            </a: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StringType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 ;   </a:t>
            </a:r>
          </a:p>
        </p:txBody>
      </p:sp>
    </p:spTree>
    <p:extLst>
      <p:ext uri="{BB962C8B-B14F-4D97-AF65-F5344CB8AC3E}">
        <p14:creationId xmlns:p14="http://schemas.microsoft.com/office/powerpoint/2010/main" val="2140008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Storage &amp; implementation of string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b="1" dirty="0"/>
              <a:t>字符串的联结操作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2000" y="1462520"/>
            <a:ext cx="8280000" cy="4434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Status  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</a:rPr>
              <a:t>StrConcat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 ( 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</a:rPr>
              <a:t>StringType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  s, 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</a:rPr>
              <a:t>StringType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 t)</a:t>
            </a:r>
          </a:p>
          <a:p>
            <a:pPr marL="355600" lvl="1" indent="0">
              <a:lnSpc>
                <a:spcPct val="15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/*  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将字符串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t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联结到字符串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s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之后，结果仍然保存在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s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中  *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</a:p>
          <a:p>
            <a:pPr marL="355600" lvl="1" indent="0">
              <a:lnSpc>
                <a:spcPct val="15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{  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</a:rPr>
              <a:t>int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</a:rPr>
              <a:t>i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,  j ;</a:t>
            </a:r>
          </a:p>
          <a:p>
            <a:pPr marL="723900" lvl="2" indent="0">
              <a:lnSpc>
                <a:spcPct val="15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if ((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</a:rPr>
              <a:t>s.length+t.length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)&gt;MAX_STRLEN)</a:t>
            </a:r>
          </a:p>
          <a:p>
            <a:pPr marL="1079500" lvl="3" indent="0">
              <a:lnSpc>
                <a:spcPct val="15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Return ERROR ;   /*  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联结后长度超出范围  *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</a:p>
          <a:p>
            <a:pPr marL="723900" lvl="2" indent="0">
              <a:lnSpc>
                <a:spcPct val="15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 for (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</a:rPr>
              <a:t>i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=0 ; 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</a:rPr>
              <a:t>i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</a:rPr>
              <a:t>t.length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 ; 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</a:rPr>
              <a:t>i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++)</a:t>
            </a:r>
          </a:p>
          <a:p>
            <a:pPr marL="1079500" lvl="3" indent="0">
              <a:lnSpc>
                <a:spcPct val="15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1600" dirty="0" err="1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s.str</a:t>
            </a:r>
            <a:r>
              <a:rPr lang="en-US" altLang="zh-CN" sz="16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[</a:t>
            </a:r>
            <a:r>
              <a:rPr lang="en-US" altLang="zh-CN" sz="1600" dirty="0" err="1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s.length+i</a:t>
            </a:r>
            <a:r>
              <a:rPr lang="en-US" altLang="zh-CN" sz="16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]=</a:t>
            </a:r>
            <a:r>
              <a:rPr lang="en-US" altLang="zh-CN" sz="1600" dirty="0" err="1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t.str</a:t>
            </a:r>
            <a:r>
              <a:rPr lang="en-US" altLang="zh-CN" sz="16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[</a:t>
            </a:r>
            <a:r>
              <a:rPr lang="en-US" altLang="zh-CN" sz="1600" dirty="0" err="1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i</a:t>
            </a:r>
            <a:r>
              <a:rPr lang="en-US" altLang="zh-CN" sz="16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] ;   /*  </a:t>
            </a:r>
            <a:r>
              <a:rPr lang="zh-CN" altLang="en-US" sz="16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字符串</a:t>
            </a:r>
            <a:r>
              <a:rPr lang="en-US" altLang="zh-CN" sz="16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t</a:t>
            </a:r>
            <a:r>
              <a:rPr lang="zh-CN" altLang="en-US" sz="16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联结到字符串</a:t>
            </a:r>
            <a:r>
              <a:rPr lang="en-US" altLang="zh-CN" sz="16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s</a:t>
            </a:r>
            <a:r>
              <a:rPr lang="zh-CN" altLang="en-US" sz="16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之后  *</a:t>
            </a:r>
            <a:r>
              <a:rPr lang="en-US" altLang="zh-CN" sz="16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/</a:t>
            </a:r>
          </a:p>
          <a:p>
            <a:pPr marL="723900" lvl="2" indent="0">
              <a:lnSpc>
                <a:spcPct val="15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</a:rPr>
              <a:t>s.length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=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</a:rPr>
              <a:t>s.length+t.length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 ;  /* 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修改联结后的字符串长度 *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</a:p>
          <a:p>
            <a:pPr marL="723900" lvl="2" indent="0">
              <a:lnSpc>
                <a:spcPct val="15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return OK ;</a:t>
            </a:r>
          </a:p>
          <a:p>
            <a:pPr marL="355600" lvl="1" indent="0">
              <a:lnSpc>
                <a:spcPct val="15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7384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Storage &amp; implementation of string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求子串操作（已知位置）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32000" y="1454310"/>
            <a:ext cx="82800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Status 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</a:rPr>
              <a:t>SubString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 (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</a:rPr>
              <a:t>StringType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 s, 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</a:rPr>
              <a:t>int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</a:rPr>
              <a:t>pos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</a:rPr>
              <a:t>int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</a:rPr>
              <a:t>len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</a:rPr>
              <a:t>StringType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 *sub)</a:t>
            </a:r>
          </a:p>
          <a:p>
            <a:pPr marL="355600" lvl="1" indent="0">
              <a:lnSpc>
                <a:spcPct val="15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{  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</a:rPr>
              <a:t>int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 k,  j ;</a:t>
            </a:r>
          </a:p>
          <a:p>
            <a:pPr marL="723900" lvl="2" indent="0">
              <a:lnSpc>
                <a:spcPct val="15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if (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</a:rPr>
              <a:t>pos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&lt;1||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</a:rPr>
              <a:t>pos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</a:rPr>
              <a:t>s.length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||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</a:rPr>
              <a:t>len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&lt;0||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</a:rPr>
              <a:t>len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&gt;(s.length-pos+1))</a:t>
            </a:r>
          </a:p>
          <a:p>
            <a:pPr marL="1079500" lvl="3" indent="0">
              <a:lnSpc>
                <a:spcPct val="15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return ERROR ;   /*  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参数非法  *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</a:p>
          <a:p>
            <a:pPr marL="723900" lvl="2" indent="0">
              <a:lnSpc>
                <a:spcPct val="15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sub-&gt;length=len-pos+1 ;   /*  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求得子串长度  *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</a:p>
          <a:p>
            <a:pPr marL="723900" lvl="2" indent="0">
              <a:lnSpc>
                <a:spcPct val="15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for (j=0, k=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</a:rPr>
              <a:t>pos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 ; k&lt;=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</a:rPr>
              <a:t>leng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 ; k++, j++)</a:t>
            </a:r>
          </a:p>
          <a:p>
            <a:pPr marL="1079500" lvl="3" indent="0">
              <a:lnSpc>
                <a:spcPct val="15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16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sub-&gt;</a:t>
            </a:r>
            <a:r>
              <a:rPr lang="en-US" altLang="zh-CN" sz="1600" dirty="0" err="1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str</a:t>
            </a:r>
            <a:r>
              <a:rPr lang="en-US" altLang="zh-CN" sz="16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[j]=</a:t>
            </a:r>
            <a:r>
              <a:rPr lang="en-US" altLang="zh-CN" sz="1600" dirty="0" err="1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s.str</a:t>
            </a:r>
            <a:r>
              <a:rPr lang="en-US" altLang="zh-CN" sz="16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[</a:t>
            </a:r>
            <a:r>
              <a:rPr lang="en-US" altLang="zh-CN" sz="1600" dirty="0" err="1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i</a:t>
            </a:r>
            <a:r>
              <a:rPr lang="en-US" altLang="zh-CN" sz="16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] ;   /*  </a:t>
            </a:r>
            <a:r>
              <a:rPr lang="zh-CN" altLang="en-US" sz="16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逐个字符复制求得子串  *</a:t>
            </a:r>
            <a:r>
              <a:rPr lang="en-US" altLang="zh-CN" sz="16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/</a:t>
            </a:r>
          </a:p>
          <a:p>
            <a:pPr marL="723900" lvl="2" indent="0">
              <a:lnSpc>
                <a:spcPct val="15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return OK ;</a:t>
            </a:r>
          </a:p>
          <a:p>
            <a:pPr marL="355600" lvl="1" indent="0">
              <a:lnSpc>
                <a:spcPct val="15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2655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Storage &amp; implementation of string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SzPct val="80000"/>
            </a:pPr>
            <a:r>
              <a:rPr lang="zh-CN" altLang="en-US" sz="2000" b="1" dirty="0">
                <a:latin typeface="Microsoft YaHei" charset="0"/>
                <a:ea typeface="Microsoft YaHei" charset="0"/>
                <a:cs typeface="Microsoft YaHei" charset="0"/>
              </a:rPr>
              <a:t>字符串的堆分配存储表示</a:t>
            </a:r>
            <a:endParaRPr lang="en-US" altLang="zh-CN" sz="2000" b="1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-1270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zh-CN" altLang="en-US" sz="1800" b="1" dirty="0">
                <a:solidFill>
                  <a:srgbClr val="005825"/>
                </a:solidFill>
                <a:latin typeface="Microsoft YaHei" charset="0"/>
                <a:ea typeface="Microsoft YaHei" charset="0"/>
                <a:cs typeface="Microsoft YaHei" charset="0"/>
              </a:rPr>
              <a:t>实现方法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：系统提供一个空间足够大且地址连续的存储空间</a:t>
            </a:r>
            <a:r>
              <a:rPr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称为</a:t>
            </a:r>
            <a:r>
              <a:rPr lang="zh-CN" altLang="en-US" sz="18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“堆”</a:t>
            </a:r>
            <a:r>
              <a:rPr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)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供字符串使用。可使用</a:t>
            </a:r>
            <a:r>
              <a:rPr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语言的动态存储分配函数</a:t>
            </a:r>
            <a:r>
              <a:rPr lang="en-US" altLang="zh-CN" sz="1800" dirty="0" err="1">
                <a:latin typeface="Microsoft YaHei" charset="0"/>
                <a:ea typeface="Microsoft YaHei" charset="0"/>
                <a:cs typeface="Microsoft YaHei" charset="0"/>
              </a:rPr>
              <a:t>malloc</a:t>
            </a:r>
            <a:r>
              <a:rPr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()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和</a:t>
            </a:r>
            <a:r>
              <a:rPr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free()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来管理。</a:t>
            </a:r>
          </a:p>
          <a:p>
            <a:pPr marL="0" indent="-1270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zh-CN" altLang="en-US" sz="1800" b="1" dirty="0">
                <a:solidFill>
                  <a:srgbClr val="005825"/>
                </a:solidFill>
                <a:latin typeface="Microsoft YaHei" charset="0"/>
                <a:ea typeface="Microsoft YaHei" charset="0"/>
                <a:cs typeface="Microsoft YaHei" charset="0"/>
              </a:rPr>
              <a:t>特点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：仍然以一组地址连续的存储空间来存储字符串值，但其所需的存储空间是在程序执行过程中动态分配，故是动态的，变长的。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32000" y="3594449"/>
            <a:ext cx="4572000" cy="247760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字符串的堆式存储结构的类型定义</a:t>
            </a:r>
          </a:p>
          <a:p>
            <a:pPr fontAlgn="base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typedef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struct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355600" lvl="1" fontAlgn="base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{  char *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ch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;    /* 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若非空，按长度分配，否则为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NULL */</a:t>
            </a:r>
          </a:p>
          <a:p>
            <a:pPr marL="723900" lvl="2" fontAlgn="base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int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length;      /* 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字符串的长度  *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</a:p>
          <a:p>
            <a:pPr marL="355600" lvl="1" fontAlgn="base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}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HString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;</a:t>
            </a:r>
          </a:p>
        </p:txBody>
      </p:sp>
    </p:spTree>
    <p:extLst>
      <p:ext uri="{BB962C8B-B14F-4D97-AF65-F5344CB8AC3E}">
        <p14:creationId xmlns:p14="http://schemas.microsoft.com/office/powerpoint/2010/main" val="44914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Storage &amp; implementation of string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0" y="896156"/>
            <a:ext cx="8280000" cy="5063602"/>
          </a:xfrm>
        </p:spPr>
        <p:txBody>
          <a:bodyPr/>
          <a:lstStyle/>
          <a:p>
            <a:r>
              <a:rPr kumimoji="1" lang="zh-CN" altLang="en-US" sz="2000" b="1" dirty="0"/>
              <a:t>字符串的联结操作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32000" y="1267154"/>
            <a:ext cx="8280000" cy="491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Status 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Hstring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 *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StrConcat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HString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 *T,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HString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*s1,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HString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*s2)</a:t>
            </a:r>
          </a:p>
          <a:p>
            <a:pPr marL="355600" lvl="1" indent="0">
              <a:lnSpc>
                <a:spcPct val="125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/*  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用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T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返回由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s1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和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s2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联结而成的串  *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/  </a:t>
            </a:r>
          </a:p>
          <a:p>
            <a:pPr marL="355600" lvl="1" indent="0">
              <a:lnSpc>
                <a:spcPct val="125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{  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int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k,  j ,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t_len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; </a:t>
            </a:r>
          </a:p>
          <a:p>
            <a:pPr marL="723900" lvl="2" indent="0">
              <a:lnSpc>
                <a:spcPct val="125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if (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T.ch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)  free(T);     /*  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释放旧空间   *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</a:p>
          <a:p>
            <a:pPr marL="723900" lvl="2" indent="0">
              <a:lnSpc>
                <a:spcPct val="125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t_len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= s1-&gt;length+s2-&gt;length ;</a:t>
            </a:r>
          </a:p>
          <a:p>
            <a:pPr marL="723900" lvl="2" indent="0">
              <a:lnSpc>
                <a:spcPct val="125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if ((p = (char *) </a:t>
            </a:r>
            <a:r>
              <a:rPr lang="en-US" altLang="zh-CN" sz="1200" b="1" dirty="0" err="1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malloc</a:t>
            </a:r>
            <a:r>
              <a:rPr lang="en-US" altLang="zh-CN" sz="12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 (</a:t>
            </a:r>
            <a:r>
              <a:rPr lang="en-US" altLang="zh-CN" sz="1200" b="1" dirty="0" err="1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sizeof</a:t>
            </a:r>
            <a:r>
              <a:rPr lang="en-US" altLang="zh-CN" sz="12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((char)*</a:t>
            </a:r>
            <a:r>
              <a:rPr lang="en-US" altLang="zh-CN" sz="1200" b="1" dirty="0" err="1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t_len</a:t>
            </a:r>
            <a:r>
              <a:rPr lang="en-US" altLang="zh-CN" sz="12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))==NULL)</a:t>
            </a:r>
          </a:p>
          <a:p>
            <a:pPr marL="1079500" lvl="3" indent="0">
              <a:lnSpc>
                <a:spcPct val="125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{  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printf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(“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系统空间不够，申请空间失败 ！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\n”) ; </a:t>
            </a:r>
          </a:p>
          <a:p>
            <a:pPr marL="1435100" lvl="4" indent="0">
              <a:lnSpc>
                <a:spcPct val="125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return ERROR  ;     }</a:t>
            </a:r>
          </a:p>
          <a:p>
            <a:pPr marL="723900" lvl="2" indent="0">
              <a:lnSpc>
                <a:spcPct val="125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for (j = 0 ; j &lt; s-&gt;length; j++) </a:t>
            </a:r>
          </a:p>
          <a:p>
            <a:pPr marL="1079500" lvl="3" indent="0">
              <a:lnSpc>
                <a:spcPct val="125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1200" b="1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T-&gt;</a:t>
            </a:r>
            <a:r>
              <a:rPr lang="en-US" altLang="zh-CN" sz="1200" b="1" dirty="0" err="1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ch</a:t>
            </a:r>
            <a:r>
              <a:rPr lang="en-US" altLang="zh-CN" sz="1200" b="1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[j] = s1-&gt;</a:t>
            </a:r>
            <a:r>
              <a:rPr lang="en-US" altLang="zh-CN" sz="1200" b="1" dirty="0" err="1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ch</a:t>
            </a:r>
            <a:r>
              <a:rPr lang="en-US" altLang="zh-CN" sz="1200" b="1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[j] ;    /*  </a:t>
            </a:r>
            <a:r>
              <a:rPr lang="zh-CN" altLang="en-US" sz="1200" b="1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将串</a:t>
            </a:r>
            <a:r>
              <a:rPr lang="en-US" altLang="zh-CN" sz="1200" b="1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s</a:t>
            </a:r>
            <a:r>
              <a:rPr lang="zh-CN" altLang="en-US" sz="1200" b="1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复制到串</a:t>
            </a:r>
            <a:r>
              <a:rPr lang="en-US" altLang="zh-CN" sz="1200" b="1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T</a:t>
            </a:r>
            <a:r>
              <a:rPr lang="zh-CN" altLang="en-US" sz="1200" b="1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中 *</a:t>
            </a:r>
            <a:r>
              <a:rPr lang="en-US" altLang="zh-CN" sz="1200" b="1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/</a:t>
            </a:r>
          </a:p>
          <a:p>
            <a:pPr marL="723900" lvl="2" indent="0">
              <a:lnSpc>
                <a:spcPct val="125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for (k=s1-&gt;length, j=0 ; j &lt; s2-&gt;length; k++, j++) </a:t>
            </a:r>
          </a:p>
          <a:p>
            <a:pPr marL="1079500" lvl="3" indent="0">
              <a:lnSpc>
                <a:spcPct val="125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1200" b="1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T-&gt;</a:t>
            </a:r>
            <a:r>
              <a:rPr lang="en-US" altLang="zh-CN" sz="1200" b="1" dirty="0" err="1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ch</a:t>
            </a:r>
            <a:r>
              <a:rPr lang="en-US" altLang="zh-CN" sz="1200" b="1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[j] = s2-&gt;</a:t>
            </a:r>
            <a:r>
              <a:rPr lang="en-US" altLang="zh-CN" sz="1200" b="1" dirty="0" err="1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ch</a:t>
            </a:r>
            <a:r>
              <a:rPr lang="en-US" altLang="zh-CN" sz="1200" b="1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[j] ;    /*  </a:t>
            </a:r>
            <a:r>
              <a:rPr lang="zh-CN" altLang="en-US" sz="1200" b="1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将串</a:t>
            </a:r>
            <a:r>
              <a:rPr lang="en-US" altLang="zh-CN" sz="1200" b="1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s2</a:t>
            </a:r>
            <a:r>
              <a:rPr lang="zh-CN" altLang="en-US" sz="1200" b="1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复制到串</a:t>
            </a:r>
            <a:r>
              <a:rPr lang="en-US" altLang="zh-CN" sz="1200" b="1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T</a:t>
            </a:r>
            <a:r>
              <a:rPr lang="zh-CN" altLang="en-US" sz="1200" b="1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中 *</a:t>
            </a:r>
            <a:r>
              <a:rPr lang="en-US" altLang="zh-CN" sz="1200" b="1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/</a:t>
            </a:r>
          </a:p>
          <a:p>
            <a:pPr marL="723900" lvl="2" indent="0">
              <a:lnSpc>
                <a:spcPct val="125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free(s1-&gt;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ch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) ; </a:t>
            </a:r>
          </a:p>
          <a:p>
            <a:pPr marL="723900" lvl="2" indent="0">
              <a:lnSpc>
                <a:spcPct val="125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free(s2-&gt;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ch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) ; </a:t>
            </a:r>
          </a:p>
          <a:p>
            <a:pPr marL="723900" lvl="2" indent="0">
              <a:lnSpc>
                <a:spcPct val="125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return OK ;   </a:t>
            </a:r>
          </a:p>
          <a:p>
            <a:pPr marL="355600" lvl="1" indent="0">
              <a:lnSpc>
                <a:spcPct val="125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5797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String</a:t>
            </a:r>
            <a:r>
              <a:rPr lang="zh-CN" altLang="en-US" dirty="0"/>
              <a:t>（字符串）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1368" y="976838"/>
            <a:ext cx="8450743" cy="5063602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spcBef>
                <a:spcPts val="1800"/>
              </a:spcBef>
            </a:pPr>
            <a:r>
              <a:rPr lang="en-US" altLang="zh-CN" sz="2200" dirty="0"/>
              <a:t>In computer programming, a string is traditionally a sequence of characters, either as a literal constant or as some kind of variable. </a:t>
            </a:r>
          </a:p>
          <a:p>
            <a:pPr algn="just">
              <a:lnSpc>
                <a:spcPct val="120000"/>
              </a:lnSpc>
              <a:spcBef>
                <a:spcPts val="1800"/>
              </a:spcBef>
            </a:pPr>
            <a:r>
              <a:rPr lang="en-US" altLang="zh-CN" sz="2200" dirty="0"/>
              <a:t>A string is generally understood as a data type and is often implemented as an array of bytes (or words) that stores a sequence of elements, typically characters, using some character encoding</a:t>
            </a:r>
            <a:r>
              <a:rPr lang="en-US" altLang="zh-CN" sz="2200"/>
              <a:t>. </a:t>
            </a:r>
            <a:endParaRPr lang="en-US" altLang="zh-CN" sz="2200" dirty="0"/>
          </a:p>
          <a:p>
            <a:pPr algn="just">
              <a:lnSpc>
                <a:spcPct val="120000"/>
              </a:lnSpc>
              <a:spcBef>
                <a:spcPts val="1800"/>
              </a:spcBef>
            </a:pPr>
            <a:r>
              <a:rPr lang="zh-CN" altLang="en-US" sz="2200" dirty="0"/>
              <a:t>在非数值处理、事务处理等问题常涉及到一系列的字符操作。计算机的硬件结构主要是反映数值计算的要求，因此，字符串的处理比具体数值处理复杂。本章讨论串的存储结构及几种基本的处理。</a:t>
            </a:r>
          </a:p>
          <a:p>
            <a:endParaRPr kumimoji="1" lang="zh-CN" altLang="en-US" sz="22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096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Storage &amp; implementation of string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0" y="904425"/>
            <a:ext cx="8280000" cy="5136015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80000"/>
              <a:buNone/>
            </a:pPr>
            <a:r>
              <a:rPr lang="zh-CN" altLang="en-US" sz="2000" b="1" dirty="0">
                <a:latin typeface="Microsoft YaHei" charset="0"/>
                <a:ea typeface="Microsoft YaHei" charset="0"/>
                <a:cs typeface="Microsoft YaHei" charset="0"/>
              </a:rPr>
              <a:t>链式存储表示</a:t>
            </a:r>
            <a:endParaRPr lang="en-US" altLang="zh-CN" sz="2000" b="1" dirty="0">
              <a:latin typeface="Microsoft YaHei" charset="0"/>
              <a:ea typeface="Microsoft YaHei" charset="0"/>
              <a:cs typeface="Microsoft YaHei" charset="0"/>
            </a:endParaRPr>
          </a:p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charset="2"/>
              <a:buChar char="l"/>
            </a:pP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串的链式存储结构和线性表的串的链式存储结构类似，采用</a:t>
            </a:r>
            <a:r>
              <a:rPr lang="zh-CN" altLang="en-US" sz="1800" b="1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单链表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来存储串，结点的构成是：</a:t>
            </a:r>
          </a:p>
          <a:p>
            <a:pPr marL="355600" lvl="1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◆ </a:t>
            </a:r>
            <a:r>
              <a:rPr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data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域：存放字符，</a:t>
            </a:r>
            <a:r>
              <a:rPr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data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域可存放的字符个数称为结点的大小；</a:t>
            </a:r>
          </a:p>
          <a:p>
            <a:pPr marL="355600" lvl="1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◆ </a:t>
            </a:r>
            <a:r>
              <a:rPr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next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域：存放指向下一结点的指针。</a:t>
            </a:r>
          </a:p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charset="2"/>
              <a:buChar char="l"/>
            </a:pP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若每个结点仅存放一个字符，则结点的指针域就非常多，造成系统空间浪费，为节省存储空间，考虑串结构的特殊性，使每个结点存放若干个字符，这种结构称为</a:t>
            </a:r>
            <a:r>
              <a:rPr lang="zh-CN" altLang="en-US" sz="1800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块链结构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。如下图是块大小为</a:t>
            </a:r>
            <a:r>
              <a:rPr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的串的块链式存储结构示意图。</a:t>
            </a:r>
          </a:p>
          <a:p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037431" y="4903722"/>
            <a:ext cx="7069137" cy="1179513"/>
            <a:chOff x="0" y="0"/>
            <a:chExt cx="4453" cy="743"/>
          </a:xfrm>
        </p:grpSpPr>
        <p:grpSp>
          <p:nvGrpSpPr>
            <p:cNvPr id="8" name="Group 4"/>
            <p:cNvGrpSpPr>
              <a:grpSpLocks/>
            </p:cNvGrpSpPr>
            <p:nvPr/>
          </p:nvGrpSpPr>
          <p:grpSpPr bwMode="auto">
            <a:xfrm>
              <a:off x="0" y="0"/>
              <a:ext cx="4453" cy="449"/>
              <a:chOff x="0" y="0"/>
              <a:chExt cx="4453" cy="449"/>
            </a:xfrm>
          </p:grpSpPr>
          <p:grpSp>
            <p:nvGrpSpPr>
              <p:cNvPr id="10" name="Group 5"/>
              <p:cNvGrpSpPr>
                <a:grpSpLocks/>
              </p:cNvGrpSpPr>
              <p:nvPr/>
            </p:nvGrpSpPr>
            <p:grpSpPr bwMode="auto">
              <a:xfrm>
                <a:off x="570" y="222"/>
                <a:ext cx="1104" cy="227"/>
                <a:chOff x="0" y="0"/>
                <a:chExt cx="1104" cy="227"/>
              </a:xfrm>
            </p:grpSpPr>
            <p:sp>
              <p:nvSpPr>
                <p:cNvPr id="28" name="Rectangle 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907" cy="227"/>
                </a:xfrm>
                <a:prstGeom prst="rect">
                  <a:avLst/>
                </a:prstGeom>
                <a:noFill/>
                <a:ln w="9525" cmpd="sng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</a:pPr>
                  <a:r>
                    <a:rPr lang="en-US" sz="2400"/>
                    <a:t>a    b   c  </a:t>
                  </a:r>
                </a:p>
              </p:txBody>
            </p:sp>
            <p:sp>
              <p:nvSpPr>
                <p:cNvPr id="29" name="Line 7"/>
                <p:cNvSpPr>
                  <a:spLocks noChangeShapeType="1"/>
                </p:cNvSpPr>
                <p:nvPr/>
              </p:nvSpPr>
              <p:spPr bwMode="auto">
                <a:xfrm>
                  <a:off x="240" y="0"/>
                  <a:ext cx="0" cy="227"/>
                </a:xfrm>
                <a:prstGeom prst="line">
                  <a:avLst/>
                </a:pr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</a:pPr>
                  <a:endParaRPr lang="zh-CN" altLang="en-US" sz="2400"/>
                </a:p>
              </p:txBody>
            </p:sp>
            <p:sp>
              <p:nvSpPr>
                <p:cNvPr id="30" name="Line 8"/>
                <p:cNvSpPr>
                  <a:spLocks noChangeShapeType="1"/>
                </p:cNvSpPr>
                <p:nvPr/>
              </p:nvSpPr>
              <p:spPr bwMode="auto">
                <a:xfrm>
                  <a:off x="480" y="0"/>
                  <a:ext cx="0" cy="227"/>
                </a:xfrm>
                <a:prstGeom prst="line">
                  <a:avLst/>
                </a:pr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</a:pPr>
                  <a:endParaRPr lang="zh-CN" altLang="en-US" sz="2400"/>
                </a:p>
              </p:txBody>
            </p:sp>
            <p:sp>
              <p:nvSpPr>
                <p:cNvPr id="31" name="Line 9"/>
                <p:cNvSpPr>
                  <a:spLocks noChangeShapeType="1"/>
                </p:cNvSpPr>
                <p:nvPr/>
              </p:nvSpPr>
              <p:spPr bwMode="auto">
                <a:xfrm>
                  <a:off x="720" y="0"/>
                  <a:ext cx="0" cy="227"/>
                </a:xfrm>
                <a:prstGeom prst="line">
                  <a:avLst/>
                </a:pr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</a:pPr>
                  <a:endParaRPr lang="zh-CN" altLang="en-US" sz="2400"/>
                </a:p>
              </p:txBody>
            </p:sp>
            <p:sp>
              <p:nvSpPr>
                <p:cNvPr id="32" name="Line 10"/>
                <p:cNvSpPr>
                  <a:spLocks noChangeShapeType="1"/>
                </p:cNvSpPr>
                <p:nvPr/>
              </p:nvSpPr>
              <p:spPr bwMode="auto">
                <a:xfrm>
                  <a:off x="816" y="117"/>
                  <a:ext cx="288" cy="0"/>
                </a:xfrm>
                <a:prstGeom prst="line">
                  <a:avLst/>
                </a:prstGeom>
                <a:noFill/>
                <a:ln w="19050" cmpd="sng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</a:pPr>
                  <a:endParaRPr lang="zh-CN" altLang="en-US" sz="2400"/>
                </a:p>
              </p:txBody>
            </p:sp>
          </p:grpSp>
          <p:grpSp>
            <p:nvGrpSpPr>
              <p:cNvPr id="11" name="Group 11"/>
              <p:cNvGrpSpPr>
                <a:grpSpLocks/>
              </p:cNvGrpSpPr>
              <p:nvPr/>
            </p:nvGrpSpPr>
            <p:grpSpPr bwMode="auto">
              <a:xfrm>
                <a:off x="1674" y="222"/>
                <a:ext cx="1104" cy="227"/>
                <a:chOff x="0" y="0"/>
                <a:chExt cx="1104" cy="227"/>
              </a:xfrm>
            </p:grpSpPr>
            <p:sp>
              <p:nvSpPr>
                <p:cNvPr id="23" name="Rectangle 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907" cy="227"/>
                </a:xfrm>
                <a:prstGeom prst="rect">
                  <a:avLst/>
                </a:prstGeom>
                <a:noFill/>
                <a:ln w="9525" cmpd="sng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</a:pPr>
                  <a:r>
                    <a:rPr lang="en-US" sz="2400"/>
                    <a:t>e    p   c  </a:t>
                  </a:r>
                </a:p>
              </p:txBody>
            </p:sp>
            <p:sp>
              <p:nvSpPr>
                <p:cNvPr id="24" name="Line 13"/>
                <p:cNvSpPr>
                  <a:spLocks noChangeShapeType="1"/>
                </p:cNvSpPr>
                <p:nvPr/>
              </p:nvSpPr>
              <p:spPr bwMode="auto">
                <a:xfrm>
                  <a:off x="240" y="0"/>
                  <a:ext cx="0" cy="227"/>
                </a:xfrm>
                <a:prstGeom prst="line">
                  <a:avLst/>
                </a:pr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</a:pPr>
                  <a:endParaRPr lang="zh-CN" altLang="en-US" sz="2400"/>
                </a:p>
              </p:txBody>
            </p:sp>
            <p:sp>
              <p:nvSpPr>
                <p:cNvPr id="25" name="Line 14"/>
                <p:cNvSpPr>
                  <a:spLocks noChangeShapeType="1"/>
                </p:cNvSpPr>
                <p:nvPr/>
              </p:nvSpPr>
              <p:spPr bwMode="auto">
                <a:xfrm>
                  <a:off x="480" y="0"/>
                  <a:ext cx="0" cy="227"/>
                </a:xfrm>
                <a:prstGeom prst="line">
                  <a:avLst/>
                </a:pr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</a:pPr>
                  <a:endParaRPr lang="zh-CN" altLang="en-US" sz="2400"/>
                </a:p>
              </p:txBody>
            </p:sp>
            <p:sp>
              <p:nvSpPr>
                <p:cNvPr id="26" name="Line 15"/>
                <p:cNvSpPr>
                  <a:spLocks noChangeShapeType="1"/>
                </p:cNvSpPr>
                <p:nvPr/>
              </p:nvSpPr>
              <p:spPr bwMode="auto">
                <a:xfrm>
                  <a:off x="720" y="0"/>
                  <a:ext cx="0" cy="227"/>
                </a:xfrm>
                <a:prstGeom prst="line">
                  <a:avLst/>
                </a:pr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</a:pPr>
                  <a:endParaRPr lang="zh-CN" altLang="en-US" sz="2400"/>
                </a:p>
              </p:txBody>
            </p:sp>
            <p:sp>
              <p:nvSpPr>
                <p:cNvPr id="27" name="Line 16"/>
                <p:cNvSpPr>
                  <a:spLocks noChangeShapeType="1"/>
                </p:cNvSpPr>
                <p:nvPr/>
              </p:nvSpPr>
              <p:spPr bwMode="auto">
                <a:xfrm>
                  <a:off x="816" y="117"/>
                  <a:ext cx="288" cy="0"/>
                </a:xfrm>
                <a:prstGeom prst="line">
                  <a:avLst/>
                </a:prstGeom>
                <a:noFill/>
                <a:ln w="19050" cmpd="sng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</a:pPr>
                  <a:endParaRPr lang="zh-CN" altLang="en-US" sz="2400"/>
                </a:p>
              </p:txBody>
            </p:sp>
          </p:grpSp>
          <p:grpSp>
            <p:nvGrpSpPr>
              <p:cNvPr id="12" name="Group 17"/>
              <p:cNvGrpSpPr>
                <a:grpSpLocks/>
              </p:cNvGrpSpPr>
              <p:nvPr/>
            </p:nvGrpSpPr>
            <p:grpSpPr bwMode="auto">
              <a:xfrm>
                <a:off x="3546" y="222"/>
                <a:ext cx="907" cy="227"/>
                <a:chOff x="0" y="0"/>
                <a:chExt cx="907" cy="227"/>
              </a:xfrm>
            </p:grpSpPr>
            <p:sp>
              <p:nvSpPr>
                <p:cNvPr id="19" name="Rectangle 18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907" cy="227"/>
                </a:xfrm>
                <a:prstGeom prst="rect">
                  <a:avLst/>
                </a:prstGeom>
                <a:noFill/>
                <a:ln w="9525" cmpd="sng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</a:pPr>
                  <a:r>
                    <a:rPr lang="en-US" sz="2400" dirty="0"/>
                    <a:t>g   </a:t>
                  </a:r>
                  <a:r>
                    <a:rPr lang="en-US" sz="2000" dirty="0"/>
                    <a:t>@   @</a:t>
                  </a:r>
                  <a:r>
                    <a:rPr lang="en-US" sz="2400" dirty="0"/>
                    <a:t> </a:t>
                  </a:r>
                  <a:r>
                    <a:rPr lang="zh-CN" altLang="en-US" sz="2400" dirty="0"/>
                    <a:t> </a:t>
                  </a:r>
                  <a:r>
                    <a:rPr lang="en-US" sz="2400" dirty="0">
                      <a:ea typeface="Arial Unicode MS" pitchFamily="34" charset="-122"/>
                      <a:cs typeface="Arial Unicode MS" pitchFamily="34" charset="-122"/>
                    </a:rPr>
                    <a:t>⋀</a:t>
                  </a:r>
                  <a:r>
                    <a:rPr lang="en-US" sz="2400" dirty="0"/>
                    <a:t> </a:t>
                  </a:r>
                </a:p>
              </p:txBody>
            </p:sp>
            <p:sp>
              <p:nvSpPr>
                <p:cNvPr id="20" name="Line 19"/>
                <p:cNvSpPr>
                  <a:spLocks noChangeShapeType="1"/>
                </p:cNvSpPr>
                <p:nvPr/>
              </p:nvSpPr>
              <p:spPr bwMode="auto">
                <a:xfrm>
                  <a:off x="240" y="0"/>
                  <a:ext cx="0" cy="227"/>
                </a:xfrm>
                <a:prstGeom prst="line">
                  <a:avLst/>
                </a:pr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</a:pPr>
                  <a:endParaRPr lang="zh-CN" altLang="en-US" sz="2400"/>
                </a:p>
              </p:txBody>
            </p:sp>
            <p:sp>
              <p:nvSpPr>
                <p:cNvPr id="21" name="Line 20"/>
                <p:cNvSpPr>
                  <a:spLocks noChangeShapeType="1"/>
                </p:cNvSpPr>
                <p:nvPr/>
              </p:nvSpPr>
              <p:spPr bwMode="auto">
                <a:xfrm>
                  <a:off x="480" y="0"/>
                  <a:ext cx="0" cy="227"/>
                </a:xfrm>
                <a:prstGeom prst="line">
                  <a:avLst/>
                </a:pr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</a:pPr>
                  <a:endParaRPr lang="zh-CN" altLang="en-US" sz="2400"/>
                </a:p>
              </p:txBody>
            </p:sp>
            <p:sp>
              <p:nvSpPr>
                <p:cNvPr id="22" name="Line 21"/>
                <p:cNvSpPr>
                  <a:spLocks noChangeShapeType="1"/>
                </p:cNvSpPr>
                <p:nvPr/>
              </p:nvSpPr>
              <p:spPr bwMode="auto">
                <a:xfrm>
                  <a:off x="720" y="0"/>
                  <a:ext cx="0" cy="227"/>
                </a:xfrm>
                <a:prstGeom prst="line">
                  <a:avLst/>
                </a:prstGeom>
                <a:noFill/>
                <a:ln w="952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</a:pPr>
                  <a:endParaRPr lang="zh-CN" altLang="en-US" sz="2400"/>
                </a:p>
              </p:txBody>
            </p:sp>
          </p:grpSp>
          <p:sp>
            <p:nvSpPr>
              <p:cNvPr id="13" name="Rectangle 22"/>
              <p:cNvSpPr>
                <a:spLocks noChangeArrowheads="1"/>
              </p:cNvSpPr>
              <p:nvPr/>
            </p:nvSpPr>
            <p:spPr bwMode="auto">
              <a:xfrm>
                <a:off x="2826" y="222"/>
                <a:ext cx="431" cy="2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zh-CN" altLang="en-US" sz="2400">
                    <a:ea typeface="Arial Unicode MS" pitchFamily="34" charset="-122"/>
                    <a:cs typeface="Arial Unicode MS" pitchFamily="34" charset="-122"/>
                  </a:rPr>
                  <a:t>⋯⋯</a:t>
                </a:r>
                <a:endParaRPr lang="zh-CN" altLang="en-US" sz="2400"/>
              </a:p>
            </p:txBody>
          </p:sp>
          <p:sp>
            <p:nvSpPr>
              <p:cNvPr id="14" name="Line 23"/>
              <p:cNvSpPr>
                <a:spLocks noChangeShapeType="1"/>
              </p:cNvSpPr>
              <p:nvPr/>
            </p:nvSpPr>
            <p:spPr bwMode="auto">
              <a:xfrm>
                <a:off x="3258" y="339"/>
                <a:ext cx="288" cy="0"/>
              </a:xfrm>
              <a:prstGeom prst="line">
                <a:avLst/>
              </a:prstGeom>
              <a:noFill/>
              <a:ln w="19050" cmpd="sng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en-US" sz="2400"/>
              </a:p>
            </p:txBody>
          </p:sp>
          <p:grpSp>
            <p:nvGrpSpPr>
              <p:cNvPr id="15" name="Group 24"/>
              <p:cNvGrpSpPr>
                <a:grpSpLocks/>
              </p:cNvGrpSpPr>
              <p:nvPr/>
            </p:nvGrpSpPr>
            <p:grpSpPr bwMode="auto">
              <a:xfrm>
                <a:off x="0" y="0"/>
                <a:ext cx="576" cy="336"/>
                <a:chOff x="0" y="0"/>
                <a:chExt cx="576" cy="336"/>
              </a:xfrm>
            </p:grpSpPr>
            <p:sp>
              <p:nvSpPr>
                <p:cNvPr id="16" name="Rectangle 25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408" cy="2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</a:pPr>
                  <a:r>
                    <a:rPr lang="en-US" sz="2000" dirty="0"/>
                    <a:t>head</a:t>
                  </a:r>
                </a:p>
              </p:txBody>
            </p:sp>
            <p:sp>
              <p:nvSpPr>
                <p:cNvPr id="17" name="Line 26"/>
                <p:cNvSpPr>
                  <a:spLocks noChangeShapeType="1"/>
                </p:cNvSpPr>
                <p:nvPr/>
              </p:nvSpPr>
              <p:spPr bwMode="auto">
                <a:xfrm>
                  <a:off x="192" y="240"/>
                  <a:ext cx="0" cy="96"/>
                </a:xfrm>
                <a:prstGeom prst="line">
                  <a:avLst/>
                </a:pr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</a:pPr>
                  <a:endParaRPr lang="zh-CN" altLang="en-US" sz="2400"/>
                </a:p>
              </p:txBody>
            </p:sp>
            <p:sp>
              <p:nvSpPr>
                <p:cNvPr id="18" name="Line 27"/>
                <p:cNvSpPr>
                  <a:spLocks noChangeShapeType="1"/>
                </p:cNvSpPr>
                <p:nvPr/>
              </p:nvSpPr>
              <p:spPr bwMode="auto">
                <a:xfrm>
                  <a:off x="192" y="336"/>
                  <a:ext cx="384" cy="0"/>
                </a:xfrm>
                <a:prstGeom prst="line">
                  <a:avLst/>
                </a:prstGeom>
                <a:noFill/>
                <a:ln w="19050" cmpd="sng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</a:pPr>
                  <a:endParaRPr lang="zh-CN" altLang="en-US" sz="2400"/>
                </a:p>
              </p:txBody>
            </p:sp>
          </p:grpSp>
        </p:grpSp>
        <p:sp>
          <p:nvSpPr>
            <p:cNvPr id="9" name="Rectangle 28"/>
            <p:cNvSpPr>
              <a:spLocks noChangeArrowheads="1"/>
            </p:cNvSpPr>
            <p:nvPr/>
          </p:nvSpPr>
          <p:spPr bwMode="auto">
            <a:xfrm>
              <a:off x="893" y="503"/>
              <a:ext cx="268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en-US" sz="2000" b="1" dirty="0">
                  <a:latin typeface="楷体_GB2312" pitchFamily="49" charset="-122"/>
                  <a:ea typeface="楷体_GB2312" pitchFamily="49" charset="-122"/>
                </a:rPr>
                <a:t>串的块链式存储结构示意图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446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Storage &amp; implementation of string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0" y="3691708"/>
            <a:ext cx="8280000" cy="2348731"/>
          </a:xfrm>
        </p:spPr>
        <p:txBody>
          <a:bodyPr>
            <a:normAutofit/>
          </a:bodyPr>
          <a:lstStyle/>
          <a:p>
            <a:pPr marL="12700" indent="-1270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在这种存储结构下，结点的分配总是完整的结点为单位，因此，为使一个串能存放在整数个结点中，在串的末尾填上不属于串值的特殊字符，以表示串的终结。</a:t>
            </a:r>
          </a:p>
          <a:p>
            <a:pPr marL="12700" indent="-1270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当一个块</a:t>
            </a:r>
            <a:r>
              <a:rPr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结点</a:t>
            </a:r>
            <a:r>
              <a:rPr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)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内存放多个字符时，往往会使操作过程变得较为复杂，如在串中插入或删除字符操作时通常需要在块间移动字符。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32000" y="925720"/>
            <a:ext cx="3830718" cy="2656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串的块链式存储的类型定义包括：</a:t>
            </a:r>
          </a:p>
          <a:p>
            <a:pPr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⑴ 块结点的类型定义</a:t>
            </a:r>
          </a:p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#define BLOCK_SIZE  4</a:t>
            </a:r>
          </a:p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typedef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struct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Blstrtype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355600" lvl="1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{  char  data[BLOCK_SIZE] ;</a:t>
            </a:r>
          </a:p>
          <a:p>
            <a:pPr marL="723900" lvl="2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struct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Blstrtype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 *next;</a:t>
            </a:r>
          </a:p>
          <a:p>
            <a:pPr marL="355600" lvl="1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}BNODE ;</a:t>
            </a:r>
          </a:p>
        </p:txBody>
      </p:sp>
      <p:sp>
        <p:nvSpPr>
          <p:cNvPr id="7" name="矩形 6"/>
          <p:cNvSpPr/>
          <p:nvPr/>
        </p:nvSpPr>
        <p:spPr>
          <a:xfrm>
            <a:off x="4424082" y="1353054"/>
            <a:ext cx="3993777" cy="183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(2) 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块链串的类型定义</a:t>
            </a:r>
          </a:p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typedef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struct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 {  BNODE  head;     /* 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头指针  *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</a:p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    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int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Strlen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;        /* 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当前长度  *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</a:p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  }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Blstring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;</a:t>
            </a:r>
          </a:p>
        </p:txBody>
      </p:sp>
    </p:spTree>
    <p:extLst>
      <p:ext uri="{BB962C8B-B14F-4D97-AF65-F5344CB8AC3E}">
        <p14:creationId xmlns:p14="http://schemas.microsoft.com/office/powerpoint/2010/main" val="1616539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Pattern matching</a:t>
            </a:r>
            <a:r>
              <a:rPr lang="zh-CN" altLang="en-US" dirty="0"/>
              <a:t> </a:t>
            </a:r>
            <a:r>
              <a:rPr lang="en-US" altLang="zh-CN" dirty="0"/>
              <a:t>of string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</a:rPr>
              <a:t>子串在主串中的定位称为</a:t>
            </a:r>
            <a:r>
              <a:rPr lang="zh-CN" altLang="en-US" sz="1800" dirty="0">
                <a:solidFill>
                  <a:srgbClr val="C00000"/>
                </a:solidFill>
                <a:latin typeface="微软雅黑" panose="020B0503020204020204" pitchFamily="34" charset="-122"/>
              </a:rPr>
              <a:t>模式匹配</a:t>
            </a:r>
            <a:r>
              <a:rPr lang="en-US" altLang="zh-CN" sz="1800" dirty="0">
                <a:solidFill>
                  <a:srgbClr val="C00000"/>
                </a:solidFill>
                <a:latin typeface="微软雅黑" panose="020B0503020204020204" pitchFamily="34" charset="-122"/>
              </a:rPr>
              <a:t>(Pattern Matching)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</a:rPr>
              <a:t>或</a:t>
            </a:r>
            <a:r>
              <a:rPr lang="zh-CN" altLang="en-US" sz="1800" dirty="0">
                <a:solidFill>
                  <a:srgbClr val="C00000"/>
                </a:solidFill>
                <a:latin typeface="微软雅黑" panose="020B0503020204020204" pitchFamily="34" charset="-122"/>
              </a:rPr>
              <a:t>字符串匹配</a:t>
            </a:r>
            <a:r>
              <a:rPr lang="en-US" altLang="zh-CN" sz="1800" dirty="0">
                <a:solidFill>
                  <a:srgbClr val="C00000"/>
                </a:solidFill>
                <a:latin typeface="微软雅黑" panose="020B0503020204020204" pitchFamily="34" charset="-122"/>
              </a:rPr>
              <a:t>(String Matching)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</a:rPr>
              <a:t>。模式匹配成功是指在主串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</a:rPr>
              <a:t>S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</a:rPr>
              <a:t>中能够找到模式串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</a:rPr>
              <a:t>T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</a:rPr>
              <a:t>，否则，称模式串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</a:rPr>
              <a:t>T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</a:rPr>
              <a:t>在主串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</a:rPr>
              <a:t>S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</a:rPr>
              <a:t>中不存在。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</a:rPr>
              <a:t>此运算的应用在非常广泛。例如，在文本编辑程序中，我们经常要查找某一特定单词在文本中出现的位置。显然，解此问题的有效算法能极大地提高文本编辑程序的响应性能。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</a:rPr>
              <a:t>模式匹配是一个较为复杂的串操作过程。对于串匹配算法的研究，已经有三十多年的历史，著名的匹配算法有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</a:rPr>
              <a:t>BF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</a:rPr>
              <a:t>算法、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</a:rPr>
              <a:t>KMP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</a:rPr>
              <a:t>算法、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</a:rPr>
              <a:t>BM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</a:rPr>
              <a:t>算法、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</a:rPr>
              <a:t>BMH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</a:rPr>
              <a:t>算法、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</a:rPr>
              <a:t>RK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</a:rPr>
              <a:t>算法和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</a:rPr>
              <a:t>SUNDAY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</a:rPr>
              <a:t>算法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</a:rPr>
              <a:t>等。计算机科学家们提出了很多优秀的算法，如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</a:rPr>
              <a:t>Aho-Corasick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</a:rPr>
              <a:t>算法、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</a:rPr>
              <a:t>Wu-Manber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</a:rPr>
              <a:t>算法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</a:rPr>
              <a:t>等，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</a:rPr>
              <a:t>AC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</a:rPr>
              <a:t>算法就是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</a:rPr>
              <a:t>KMP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</a:rPr>
              <a:t>算法在多模式匹配情况下的扩展，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</a:rPr>
              <a:t>Wu-Manber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</a:rPr>
              <a:t>基于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</a:rPr>
              <a:t>BM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</a:rPr>
              <a:t>算法思想。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05F84A-AF7B-1BBF-F158-9A5A7AC3B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718" y="4791618"/>
            <a:ext cx="3268632" cy="108954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0386569-5688-3327-5B00-CB84485E7976}"/>
              </a:ext>
            </a:extLst>
          </p:cNvPr>
          <p:cNvSpPr txBox="1"/>
          <p:nvPr/>
        </p:nvSpPr>
        <p:spPr>
          <a:xfrm>
            <a:off x="4960834" y="5108994"/>
            <a:ext cx="423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</a:rPr>
              <a:t>S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</a:rPr>
              <a:t>：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DD428A-68F6-11C8-A836-79B308140E60}"/>
              </a:ext>
            </a:extLst>
          </p:cNvPr>
          <p:cNvSpPr txBox="1"/>
          <p:nvPr/>
        </p:nvSpPr>
        <p:spPr>
          <a:xfrm>
            <a:off x="4960834" y="5526314"/>
            <a:ext cx="423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</a:rPr>
              <a:t>T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</a:rPr>
              <a:t>：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365962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Naïve pattern matching</a:t>
            </a:r>
            <a:r>
              <a:rPr lang="zh-CN" altLang="en-US" dirty="0"/>
              <a:t>（</a:t>
            </a:r>
            <a:r>
              <a:rPr lang="en-US" altLang="zh-CN" dirty="0"/>
              <a:t>exhaustion</a:t>
            </a:r>
            <a:r>
              <a:rPr lang="zh-CN" altLang="en-US" dirty="0"/>
              <a:t>）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432000" y="818700"/>
            <a:ext cx="8280400" cy="53031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在串匹配中，一般将主串称为</a:t>
            </a:r>
            <a:r>
              <a:rPr lang="zh-CN" altLang="en-US" sz="2400" b="1" dirty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目标串</a:t>
            </a: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，子串称之为</a:t>
            </a:r>
            <a:r>
              <a:rPr lang="zh-CN" altLang="en-US" sz="2400" b="1" dirty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模式串</a:t>
            </a: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。设</a:t>
            </a:r>
            <a:r>
              <a:rPr lang="en-US" altLang="zh-CN" sz="2400" i="1" dirty="0">
                <a:latin typeface="Times New Roman" pitchFamily="18" charset="0"/>
                <a:ea typeface="宋体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为目标串，</a:t>
            </a:r>
            <a:r>
              <a:rPr lang="en-US" altLang="zh-CN" sz="2400" i="1" dirty="0">
                <a:latin typeface="Times New Roman" pitchFamily="18" charset="0"/>
                <a:ea typeface="宋体" pitchFamily="2" charset="-122"/>
              </a:rPr>
              <a:t>T</a:t>
            </a: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为模式串，且不妨设：</a:t>
            </a:r>
          </a:p>
          <a:p>
            <a:pPr algn="ctr" eaLnBrk="1" hangingPunct="1">
              <a:lnSpc>
                <a:spcPct val="150000"/>
              </a:lnSpc>
              <a:buFontTx/>
              <a:buNone/>
            </a:pPr>
            <a:r>
              <a:rPr lang="en-US" altLang="zh-CN" sz="2400" b="1" i="1" dirty="0">
                <a:latin typeface="Times New Roman" pitchFamily="18" charset="0"/>
                <a:ea typeface="宋体" pitchFamily="2" charset="-122"/>
              </a:rPr>
              <a:t>S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=“s</a:t>
            </a:r>
            <a:r>
              <a:rPr lang="en-US" altLang="zh-CN" sz="2400" b="1" baseline="-18000" dirty="0">
                <a:latin typeface="宋体" pitchFamily="2" charset="-122"/>
                <a:ea typeface="宋体" pitchFamily="2" charset="-122"/>
              </a:rPr>
              <a:t>1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s</a:t>
            </a:r>
            <a:r>
              <a:rPr lang="en-US" altLang="zh-CN" sz="2400" b="1" baseline="-18000" dirty="0">
                <a:latin typeface="宋体" pitchFamily="2" charset="-122"/>
                <a:ea typeface="宋体" pitchFamily="2" charset="-122"/>
              </a:rPr>
              <a:t>2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…s</a:t>
            </a:r>
            <a:r>
              <a:rPr lang="en-US" altLang="zh-CN" sz="2400" b="1" baseline="-18000" dirty="0">
                <a:latin typeface="宋体" pitchFamily="2" charset="-122"/>
                <a:ea typeface="宋体" pitchFamily="2" charset="-122"/>
              </a:rPr>
              <a:t>n-1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”  </a:t>
            </a:r>
            <a:r>
              <a:rPr lang="en-US" altLang="zh-CN" sz="2400" b="1" i="1" dirty="0">
                <a:latin typeface="Times New Roman" pitchFamily="18" charset="0"/>
                <a:ea typeface="宋体" pitchFamily="2" charset="-122"/>
              </a:rPr>
              <a:t>T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=“t</a:t>
            </a:r>
            <a:r>
              <a:rPr lang="en-US" altLang="zh-CN" sz="2400" b="1" baseline="-18000" dirty="0">
                <a:latin typeface="宋体" pitchFamily="2" charset="-122"/>
                <a:ea typeface="宋体" pitchFamily="2" charset="-122"/>
              </a:rPr>
              <a:t>1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…t</a:t>
            </a:r>
            <a:r>
              <a:rPr lang="en-US" altLang="zh-CN" sz="2400" b="1" baseline="-18000" dirty="0">
                <a:latin typeface="宋体" pitchFamily="2" charset="-122"/>
                <a:ea typeface="宋体" pitchFamily="2" charset="-122"/>
              </a:rPr>
              <a:t>m-1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” 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串的匹配实际上是对于合法的位置</a:t>
            </a:r>
            <a:r>
              <a:rPr lang="en-US" altLang="zh-CN" sz="2400" dirty="0">
                <a:latin typeface="宋体" pitchFamily="2" charset="-122"/>
                <a:ea typeface="宋体" pitchFamily="2" charset="-122"/>
              </a:rPr>
              <a:t>1≦</a:t>
            </a:r>
            <a:r>
              <a:rPr lang="en-US" altLang="zh-CN" sz="2400" i="1" dirty="0">
                <a:latin typeface="Times New Roman" pitchFamily="18" charset="0"/>
                <a:ea typeface="宋体" pitchFamily="2" charset="-122"/>
              </a:rPr>
              <a:t>i</a:t>
            </a:r>
            <a:r>
              <a:rPr lang="en-US" altLang="zh-CN" sz="2400" dirty="0">
                <a:latin typeface="宋体" pitchFamily="2" charset="-122"/>
                <a:ea typeface="宋体" pitchFamily="2" charset="-122"/>
              </a:rPr>
              <a:t>≦</a:t>
            </a:r>
            <a:r>
              <a:rPr lang="en-US" altLang="zh-CN" sz="2400" i="1" dirty="0">
                <a:latin typeface="Times New Roman" pitchFamily="18" charset="0"/>
                <a:ea typeface="宋体" pitchFamily="2" charset="-122"/>
              </a:rPr>
              <a:t>n-m</a:t>
            </a: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依次将目标串中的子串</a:t>
            </a:r>
            <a:r>
              <a:rPr lang="en-US" altLang="zh-CN" sz="2400" i="1" dirty="0">
                <a:latin typeface="Times New Roman" pitchFamily="18" charset="0"/>
                <a:ea typeface="宋体" pitchFamily="2" charset="-122"/>
              </a:rPr>
              <a:t>S</a:t>
            </a:r>
            <a:r>
              <a:rPr lang="en-US" altLang="zh-CN" sz="2400" dirty="0">
                <a:latin typeface="宋体" pitchFamily="2" charset="-122"/>
                <a:ea typeface="宋体" pitchFamily="2" charset="-122"/>
              </a:rPr>
              <a:t>[i..i+m-1]</a:t>
            </a: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和模式串</a:t>
            </a:r>
            <a:r>
              <a:rPr lang="en-US" altLang="zh-CN" sz="2400" i="1" dirty="0">
                <a:latin typeface="Times New Roman" pitchFamily="18" charset="0"/>
                <a:ea typeface="宋体" pitchFamily="2" charset="-122"/>
              </a:rPr>
              <a:t>T</a:t>
            </a:r>
            <a:r>
              <a:rPr lang="en-US" altLang="zh-CN" sz="2400" dirty="0">
                <a:latin typeface="宋体" pitchFamily="2" charset="-122"/>
                <a:ea typeface="宋体" pitchFamily="2" charset="-122"/>
              </a:rPr>
              <a:t>[1..m-1]</a:t>
            </a: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进行比较</a:t>
            </a:r>
            <a:endParaRPr lang="en-US" altLang="zh-CN" sz="2400" dirty="0"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若</a:t>
            </a:r>
            <a:r>
              <a:rPr lang="en-US" altLang="zh-CN" sz="2400" dirty="0">
                <a:latin typeface="宋体" pitchFamily="2" charset="-122"/>
                <a:ea typeface="宋体" pitchFamily="2" charset="-122"/>
              </a:rPr>
              <a:t>S[i..i+m-1]=T[1..m-1]</a:t>
            </a: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，则称从位置</a:t>
            </a:r>
            <a:r>
              <a:rPr lang="en-US" altLang="zh-CN" sz="2400" i="1" dirty="0" err="1">
                <a:latin typeface="Times New Roman" pitchFamily="18" charset="0"/>
                <a:ea typeface="宋体" pitchFamily="2" charset="-122"/>
              </a:rPr>
              <a:t>i</a:t>
            </a: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开始的匹配成功，亦称模式</a:t>
            </a:r>
            <a:r>
              <a:rPr lang="en-US" altLang="zh-CN" sz="2400" i="1" dirty="0">
                <a:latin typeface="Times New Roman" pitchFamily="18" charset="0"/>
                <a:ea typeface="宋体" pitchFamily="2" charset="-122"/>
              </a:rPr>
              <a:t>T</a:t>
            </a: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在目标</a:t>
            </a:r>
            <a:r>
              <a:rPr lang="en-US" altLang="zh-CN" sz="2400" i="1" dirty="0">
                <a:latin typeface="Times New Roman" pitchFamily="18" charset="0"/>
                <a:ea typeface="宋体" pitchFamily="2" charset="-122"/>
              </a:rPr>
              <a:t>S</a:t>
            </a: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中出现；</a:t>
            </a:r>
            <a:endParaRPr lang="en-US" altLang="zh-CN" sz="2400" dirty="0"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若</a:t>
            </a:r>
            <a:r>
              <a:rPr lang="en-US" altLang="zh-CN" sz="2400" dirty="0">
                <a:latin typeface="宋体" pitchFamily="2" charset="-122"/>
                <a:ea typeface="宋体" pitchFamily="2" charset="-122"/>
              </a:rPr>
              <a:t>S[i..i+m-1]≠T[1..m-1]</a:t>
            </a: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，则称从位置</a:t>
            </a:r>
            <a:r>
              <a:rPr lang="en-US" altLang="zh-CN" sz="2400" i="1" dirty="0" err="1">
                <a:latin typeface="Times New Roman" pitchFamily="18" charset="0"/>
                <a:ea typeface="宋体" pitchFamily="2" charset="-122"/>
              </a:rPr>
              <a:t>i</a:t>
            </a: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开始的匹配失败。</a:t>
            </a:r>
          </a:p>
        </p:txBody>
      </p:sp>
    </p:spTree>
    <p:extLst>
      <p:ext uri="{BB962C8B-B14F-4D97-AF65-F5344CB8AC3E}">
        <p14:creationId xmlns:p14="http://schemas.microsoft.com/office/powerpoint/2010/main" val="855512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Naïve pattern matching</a:t>
            </a:r>
            <a:r>
              <a:rPr lang="zh-CN" altLang="en-US" dirty="0"/>
              <a:t>（</a:t>
            </a:r>
            <a:r>
              <a:rPr lang="en-US" altLang="zh-CN" dirty="0"/>
              <a:t>exhaustion</a:t>
            </a:r>
            <a:r>
              <a:rPr lang="zh-CN" altLang="en-US" dirty="0"/>
              <a:t>）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69067" y="4941293"/>
            <a:ext cx="8215312" cy="1118832"/>
          </a:xfrm>
          <a:prstGeom prst="rect">
            <a:avLst/>
          </a:prstGeom>
          <a:noFill/>
          <a:ln w="9525" algn="ctr">
            <a:solidFill>
              <a:srgbClr val="0066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marR="0" lvl="0" indent="-342900" defTabSz="914400" eaLnBrk="1" fontAlgn="base" latinLnBrk="0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Clr>
                <a:srgbClr val="996600"/>
              </a:buClr>
              <a:buSzPct val="8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把模式与目标逐一进行比较（首位置开始），直到碰到不匹配的字符为止（模式右移一位再次开始匹配）。</a:t>
            </a:r>
          </a:p>
          <a:p>
            <a:pPr marL="342900" marR="0" lvl="0" indent="-342900" defTabSz="914400" eaLnBrk="1" fontAlgn="base" latinLnBrk="0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Clr>
                <a:srgbClr val="996600"/>
              </a:buClr>
              <a:buSzPct val="8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算法可在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第一个匹配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或是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目标的结束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处停止。</a:t>
            </a:r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602496" y="1875039"/>
            <a:ext cx="2643188" cy="179481"/>
            <a:chOff x="386" y="3838"/>
            <a:chExt cx="1361" cy="182"/>
          </a:xfrm>
        </p:grpSpPr>
        <p:sp>
          <p:nvSpPr>
            <p:cNvPr id="103" name="Rectangle 7"/>
            <p:cNvSpPr>
              <a:spLocks noChangeArrowheads="1"/>
            </p:cNvSpPr>
            <p:nvPr/>
          </p:nvSpPr>
          <p:spPr bwMode="auto">
            <a:xfrm>
              <a:off x="386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04" name="Rectangle 8"/>
            <p:cNvSpPr>
              <a:spLocks noChangeArrowheads="1"/>
            </p:cNvSpPr>
            <p:nvPr/>
          </p:nvSpPr>
          <p:spPr bwMode="auto">
            <a:xfrm>
              <a:off x="612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05" name="Rectangle 9"/>
            <p:cNvSpPr>
              <a:spLocks noChangeArrowheads="1"/>
            </p:cNvSpPr>
            <p:nvPr/>
          </p:nvSpPr>
          <p:spPr bwMode="auto">
            <a:xfrm>
              <a:off x="839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06" name="Rectangle 10"/>
            <p:cNvSpPr>
              <a:spLocks noChangeArrowheads="1"/>
            </p:cNvSpPr>
            <p:nvPr/>
          </p:nvSpPr>
          <p:spPr bwMode="auto">
            <a:xfrm>
              <a:off x="1066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07" name="Rectangle 11"/>
            <p:cNvSpPr>
              <a:spLocks noChangeArrowheads="1"/>
            </p:cNvSpPr>
            <p:nvPr/>
          </p:nvSpPr>
          <p:spPr bwMode="auto">
            <a:xfrm>
              <a:off x="1293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08" name="Rectangle 12"/>
            <p:cNvSpPr>
              <a:spLocks noChangeArrowheads="1"/>
            </p:cNvSpPr>
            <p:nvPr/>
          </p:nvSpPr>
          <p:spPr bwMode="auto">
            <a:xfrm>
              <a:off x="1520" y="3838"/>
              <a:ext cx="227" cy="182"/>
            </a:xfrm>
            <a:prstGeom prst="rect">
              <a:avLst/>
            </a:prstGeom>
            <a:solidFill>
              <a:srgbClr val="5F5F5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</p:grp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1043351" y="2233015"/>
            <a:ext cx="2643188" cy="179481"/>
            <a:chOff x="386" y="3838"/>
            <a:chExt cx="1361" cy="182"/>
          </a:xfrm>
        </p:grpSpPr>
        <p:sp>
          <p:nvSpPr>
            <p:cNvPr id="97" name="Rectangle 14"/>
            <p:cNvSpPr>
              <a:spLocks noChangeArrowheads="1"/>
            </p:cNvSpPr>
            <p:nvPr/>
          </p:nvSpPr>
          <p:spPr bwMode="auto">
            <a:xfrm>
              <a:off x="386" y="3838"/>
              <a:ext cx="227" cy="182"/>
            </a:xfrm>
            <a:prstGeom prst="rect">
              <a:avLst/>
            </a:prstGeom>
            <a:solidFill>
              <a:srgbClr val="5F5F5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98" name="Rectangle 15"/>
            <p:cNvSpPr>
              <a:spLocks noChangeArrowheads="1"/>
            </p:cNvSpPr>
            <p:nvPr/>
          </p:nvSpPr>
          <p:spPr bwMode="auto">
            <a:xfrm>
              <a:off x="612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99" name="Rectangle 16"/>
            <p:cNvSpPr>
              <a:spLocks noChangeArrowheads="1"/>
            </p:cNvSpPr>
            <p:nvPr/>
          </p:nvSpPr>
          <p:spPr bwMode="auto">
            <a:xfrm>
              <a:off x="839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00" name="Rectangle 17"/>
            <p:cNvSpPr>
              <a:spLocks noChangeArrowheads="1"/>
            </p:cNvSpPr>
            <p:nvPr/>
          </p:nvSpPr>
          <p:spPr bwMode="auto">
            <a:xfrm>
              <a:off x="1066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01" name="Rectangle 18"/>
            <p:cNvSpPr>
              <a:spLocks noChangeArrowheads="1"/>
            </p:cNvSpPr>
            <p:nvPr/>
          </p:nvSpPr>
          <p:spPr bwMode="auto">
            <a:xfrm>
              <a:off x="1293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02" name="Rectangle 19"/>
            <p:cNvSpPr>
              <a:spLocks noChangeArrowheads="1"/>
            </p:cNvSpPr>
            <p:nvPr/>
          </p:nvSpPr>
          <p:spPr bwMode="auto">
            <a:xfrm>
              <a:off x="1520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</p:grpSp>
      <p:sp>
        <p:nvSpPr>
          <p:cNvPr id="10" name="Line 20"/>
          <p:cNvSpPr>
            <a:spLocks noChangeShapeType="1"/>
          </p:cNvSpPr>
          <p:nvPr/>
        </p:nvSpPr>
        <p:spPr bwMode="auto">
          <a:xfrm>
            <a:off x="2804829" y="1696544"/>
            <a:ext cx="0" cy="17849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" name="Line 21"/>
          <p:cNvSpPr>
            <a:spLocks noChangeShapeType="1"/>
          </p:cNvSpPr>
          <p:nvPr/>
        </p:nvSpPr>
        <p:spPr bwMode="auto">
          <a:xfrm>
            <a:off x="3245684" y="1696544"/>
            <a:ext cx="0" cy="17849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grpSp>
        <p:nvGrpSpPr>
          <p:cNvPr id="12" name="Group 22"/>
          <p:cNvGrpSpPr>
            <a:grpSpLocks/>
          </p:cNvGrpSpPr>
          <p:nvPr/>
        </p:nvGrpSpPr>
        <p:grpSpPr bwMode="auto">
          <a:xfrm>
            <a:off x="602496" y="1248827"/>
            <a:ext cx="7929563" cy="448703"/>
            <a:chOff x="839" y="436"/>
            <a:chExt cx="4083" cy="455"/>
          </a:xfrm>
        </p:grpSpPr>
        <p:grpSp>
          <p:nvGrpSpPr>
            <p:cNvPr id="59" name="Group 23"/>
            <p:cNvGrpSpPr>
              <a:grpSpLocks/>
            </p:cNvGrpSpPr>
            <p:nvPr/>
          </p:nvGrpSpPr>
          <p:grpSpPr bwMode="auto">
            <a:xfrm>
              <a:off x="839" y="709"/>
              <a:ext cx="4083" cy="182"/>
              <a:chOff x="430" y="3339"/>
              <a:chExt cx="4083" cy="182"/>
            </a:xfrm>
          </p:grpSpPr>
          <p:sp>
            <p:nvSpPr>
              <p:cNvPr id="79" name="Rectangle 24"/>
              <p:cNvSpPr>
                <a:spLocks noChangeArrowheads="1"/>
              </p:cNvSpPr>
              <p:nvPr/>
            </p:nvSpPr>
            <p:spPr bwMode="auto">
              <a:xfrm>
                <a:off x="430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a</a:t>
                </a:r>
              </a:p>
            </p:txBody>
          </p:sp>
          <p:sp>
            <p:nvSpPr>
              <p:cNvPr id="80" name="Rectangle 25"/>
              <p:cNvSpPr>
                <a:spLocks noChangeArrowheads="1"/>
              </p:cNvSpPr>
              <p:nvPr/>
            </p:nvSpPr>
            <p:spPr bwMode="auto">
              <a:xfrm>
                <a:off x="657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b</a:t>
                </a:r>
              </a:p>
            </p:txBody>
          </p:sp>
          <p:sp>
            <p:nvSpPr>
              <p:cNvPr id="81" name="Rectangle 26"/>
              <p:cNvSpPr>
                <a:spLocks noChangeArrowheads="1"/>
              </p:cNvSpPr>
              <p:nvPr/>
            </p:nvSpPr>
            <p:spPr bwMode="auto">
              <a:xfrm>
                <a:off x="884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a</a:t>
                </a:r>
              </a:p>
            </p:txBody>
          </p:sp>
          <p:sp>
            <p:nvSpPr>
              <p:cNvPr id="82" name="Rectangle 27"/>
              <p:cNvSpPr>
                <a:spLocks noChangeArrowheads="1"/>
              </p:cNvSpPr>
              <p:nvPr/>
            </p:nvSpPr>
            <p:spPr bwMode="auto">
              <a:xfrm>
                <a:off x="1111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c</a:t>
                </a:r>
              </a:p>
            </p:txBody>
          </p:sp>
          <p:sp>
            <p:nvSpPr>
              <p:cNvPr id="83" name="Rectangle 28"/>
              <p:cNvSpPr>
                <a:spLocks noChangeArrowheads="1"/>
              </p:cNvSpPr>
              <p:nvPr/>
            </p:nvSpPr>
            <p:spPr bwMode="auto">
              <a:xfrm>
                <a:off x="1338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a</a:t>
                </a:r>
              </a:p>
            </p:txBody>
          </p:sp>
          <p:sp>
            <p:nvSpPr>
              <p:cNvPr id="84" name="Rectangle 29"/>
              <p:cNvSpPr>
                <a:spLocks noChangeArrowheads="1"/>
              </p:cNvSpPr>
              <p:nvPr/>
            </p:nvSpPr>
            <p:spPr bwMode="auto">
              <a:xfrm>
                <a:off x="1564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a</a:t>
                </a:r>
              </a:p>
            </p:txBody>
          </p:sp>
          <p:sp>
            <p:nvSpPr>
              <p:cNvPr id="85" name="Rectangle 30"/>
              <p:cNvSpPr>
                <a:spLocks noChangeArrowheads="1"/>
              </p:cNvSpPr>
              <p:nvPr/>
            </p:nvSpPr>
            <p:spPr bwMode="auto">
              <a:xfrm>
                <a:off x="2245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c</a:t>
                </a:r>
              </a:p>
            </p:txBody>
          </p:sp>
          <p:sp>
            <p:nvSpPr>
              <p:cNvPr id="86" name="Rectangle 31"/>
              <p:cNvSpPr>
                <a:spLocks noChangeArrowheads="1"/>
              </p:cNvSpPr>
              <p:nvPr/>
            </p:nvSpPr>
            <p:spPr bwMode="auto">
              <a:xfrm>
                <a:off x="2018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a</a:t>
                </a:r>
              </a:p>
            </p:txBody>
          </p:sp>
          <p:sp>
            <p:nvSpPr>
              <p:cNvPr id="87" name="Rectangle 32"/>
              <p:cNvSpPr>
                <a:spLocks noChangeArrowheads="1"/>
              </p:cNvSpPr>
              <p:nvPr/>
            </p:nvSpPr>
            <p:spPr bwMode="auto">
              <a:xfrm>
                <a:off x="1791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b</a:t>
                </a:r>
              </a:p>
            </p:txBody>
          </p:sp>
          <p:sp>
            <p:nvSpPr>
              <p:cNvPr id="88" name="Rectangle 33"/>
              <p:cNvSpPr>
                <a:spLocks noChangeArrowheads="1"/>
              </p:cNvSpPr>
              <p:nvPr/>
            </p:nvSpPr>
            <p:spPr bwMode="auto">
              <a:xfrm>
                <a:off x="2472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c</a:t>
                </a:r>
              </a:p>
            </p:txBody>
          </p:sp>
          <p:sp>
            <p:nvSpPr>
              <p:cNvPr id="89" name="Rectangle 34"/>
              <p:cNvSpPr>
                <a:spLocks noChangeArrowheads="1"/>
              </p:cNvSpPr>
              <p:nvPr/>
            </p:nvSpPr>
            <p:spPr bwMode="auto">
              <a:xfrm>
                <a:off x="2699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a</a:t>
                </a:r>
              </a:p>
            </p:txBody>
          </p:sp>
          <p:sp>
            <p:nvSpPr>
              <p:cNvPr id="90" name="Rectangle 35"/>
              <p:cNvSpPr>
                <a:spLocks noChangeArrowheads="1"/>
              </p:cNvSpPr>
              <p:nvPr/>
            </p:nvSpPr>
            <p:spPr bwMode="auto">
              <a:xfrm>
                <a:off x="2925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b</a:t>
                </a:r>
              </a:p>
            </p:txBody>
          </p:sp>
          <p:sp>
            <p:nvSpPr>
              <p:cNvPr id="91" name="Rectangle 36"/>
              <p:cNvSpPr>
                <a:spLocks noChangeArrowheads="1"/>
              </p:cNvSpPr>
              <p:nvPr/>
            </p:nvSpPr>
            <p:spPr bwMode="auto">
              <a:xfrm>
                <a:off x="3152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a</a:t>
                </a:r>
              </a:p>
            </p:txBody>
          </p:sp>
          <p:sp>
            <p:nvSpPr>
              <p:cNvPr id="92" name="Rectangle 37"/>
              <p:cNvSpPr>
                <a:spLocks noChangeArrowheads="1"/>
              </p:cNvSpPr>
              <p:nvPr/>
            </p:nvSpPr>
            <p:spPr bwMode="auto">
              <a:xfrm>
                <a:off x="3379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c</a:t>
                </a:r>
              </a:p>
            </p:txBody>
          </p:sp>
          <p:sp>
            <p:nvSpPr>
              <p:cNvPr id="93" name="Rectangle 38"/>
              <p:cNvSpPr>
                <a:spLocks noChangeArrowheads="1"/>
              </p:cNvSpPr>
              <p:nvPr/>
            </p:nvSpPr>
            <p:spPr bwMode="auto">
              <a:xfrm>
                <a:off x="3606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a</a:t>
                </a:r>
              </a:p>
            </p:txBody>
          </p:sp>
          <p:sp>
            <p:nvSpPr>
              <p:cNvPr id="94" name="Rectangle 39"/>
              <p:cNvSpPr>
                <a:spLocks noChangeArrowheads="1"/>
              </p:cNvSpPr>
              <p:nvPr/>
            </p:nvSpPr>
            <p:spPr bwMode="auto">
              <a:xfrm>
                <a:off x="3833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b</a:t>
                </a:r>
              </a:p>
            </p:txBody>
          </p:sp>
          <p:sp>
            <p:nvSpPr>
              <p:cNvPr id="95" name="Rectangle 40"/>
              <p:cNvSpPr>
                <a:spLocks noChangeArrowheads="1"/>
              </p:cNvSpPr>
              <p:nvPr/>
            </p:nvSpPr>
            <p:spPr bwMode="auto">
              <a:xfrm>
                <a:off x="4059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a</a:t>
                </a:r>
              </a:p>
            </p:txBody>
          </p:sp>
          <p:sp>
            <p:nvSpPr>
              <p:cNvPr id="96" name="Rectangle 41"/>
              <p:cNvSpPr>
                <a:spLocks noChangeArrowheads="1"/>
              </p:cNvSpPr>
              <p:nvPr/>
            </p:nvSpPr>
            <p:spPr bwMode="auto">
              <a:xfrm>
                <a:off x="4286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a</a:t>
                </a:r>
              </a:p>
            </p:txBody>
          </p:sp>
        </p:grpSp>
        <p:grpSp>
          <p:nvGrpSpPr>
            <p:cNvPr id="60" name="Group 42"/>
            <p:cNvGrpSpPr>
              <a:grpSpLocks/>
            </p:cNvGrpSpPr>
            <p:nvPr/>
          </p:nvGrpSpPr>
          <p:grpSpPr bwMode="auto">
            <a:xfrm>
              <a:off x="839" y="436"/>
              <a:ext cx="4083" cy="182"/>
              <a:chOff x="430" y="3339"/>
              <a:chExt cx="4083" cy="182"/>
            </a:xfrm>
          </p:grpSpPr>
          <p:sp>
            <p:nvSpPr>
              <p:cNvPr id="61" name="Rectangle 43"/>
              <p:cNvSpPr>
                <a:spLocks noChangeArrowheads="1"/>
              </p:cNvSpPr>
              <p:nvPr/>
            </p:nvSpPr>
            <p:spPr bwMode="auto">
              <a:xfrm>
                <a:off x="430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62" name="Rectangle 44"/>
              <p:cNvSpPr>
                <a:spLocks noChangeArrowheads="1"/>
              </p:cNvSpPr>
              <p:nvPr/>
            </p:nvSpPr>
            <p:spPr bwMode="auto">
              <a:xfrm>
                <a:off x="657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63" name="Rectangle 45"/>
              <p:cNvSpPr>
                <a:spLocks noChangeArrowheads="1"/>
              </p:cNvSpPr>
              <p:nvPr/>
            </p:nvSpPr>
            <p:spPr bwMode="auto">
              <a:xfrm>
                <a:off x="884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2</a:t>
                </a:r>
              </a:p>
            </p:txBody>
          </p:sp>
          <p:sp>
            <p:nvSpPr>
              <p:cNvPr id="64" name="Rectangle 46"/>
              <p:cNvSpPr>
                <a:spLocks noChangeArrowheads="1"/>
              </p:cNvSpPr>
              <p:nvPr/>
            </p:nvSpPr>
            <p:spPr bwMode="auto">
              <a:xfrm>
                <a:off x="1111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3</a:t>
                </a:r>
              </a:p>
            </p:txBody>
          </p:sp>
          <p:sp>
            <p:nvSpPr>
              <p:cNvPr id="65" name="Rectangle 47"/>
              <p:cNvSpPr>
                <a:spLocks noChangeArrowheads="1"/>
              </p:cNvSpPr>
              <p:nvPr/>
            </p:nvSpPr>
            <p:spPr bwMode="auto">
              <a:xfrm>
                <a:off x="1338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4</a:t>
                </a:r>
              </a:p>
            </p:txBody>
          </p:sp>
          <p:sp>
            <p:nvSpPr>
              <p:cNvPr id="66" name="Rectangle 48"/>
              <p:cNvSpPr>
                <a:spLocks noChangeArrowheads="1"/>
              </p:cNvSpPr>
              <p:nvPr/>
            </p:nvSpPr>
            <p:spPr bwMode="auto">
              <a:xfrm>
                <a:off x="1564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5</a:t>
                </a:r>
              </a:p>
            </p:txBody>
          </p:sp>
          <p:sp>
            <p:nvSpPr>
              <p:cNvPr id="67" name="Rectangle 49"/>
              <p:cNvSpPr>
                <a:spLocks noChangeArrowheads="1"/>
              </p:cNvSpPr>
              <p:nvPr/>
            </p:nvSpPr>
            <p:spPr bwMode="auto">
              <a:xfrm>
                <a:off x="2245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8</a:t>
                </a:r>
              </a:p>
            </p:txBody>
          </p:sp>
          <p:sp>
            <p:nvSpPr>
              <p:cNvPr id="68" name="Rectangle 50"/>
              <p:cNvSpPr>
                <a:spLocks noChangeArrowheads="1"/>
              </p:cNvSpPr>
              <p:nvPr/>
            </p:nvSpPr>
            <p:spPr bwMode="auto">
              <a:xfrm>
                <a:off x="2018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7</a:t>
                </a:r>
              </a:p>
            </p:txBody>
          </p:sp>
          <p:sp>
            <p:nvSpPr>
              <p:cNvPr id="69" name="Rectangle 51"/>
              <p:cNvSpPr>
                <a:spLocks noChangeArrowheads="1"/>
              </p:cNvSpPr>
              <p:nvPr/>
            </p:nvSpPr>
            <p:spPr bwMode="auto">
              <a:xfrm>
                <a:off x="1791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6</a:t>
                </a:r>
              </a:p>
            </p:txBody>
          </p:sp>
          <p:sp>
            <p:nvSpPr>
              <p:cNvPr id="70" name="Rectangle 52"/>
              <p:cNvSpPr>
                <a:spLocks noChangeArrowheads="1"/>
              </p:cNvSpPr>
              <p:nvPr/>
            </p:nvSpPr>
            <p:spPr bwMode="auto">
              <a:xfrm>
                <a:off x="2472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9</a:t>
                </a:r>
              </a:p>
            </p:txBody>
          </p:sp>
          <p:sp>
            <p:nvSpPr>
              <p:cNvPr id="71" name="Rectangle 53"/>
              <p:cNvSpPr>
                <a:spLocks noChangeArrowheads="1"/>
              </p:cNvSpPr>
              <p:nvPr/>
            </p:nvSpPr>
            <p:spPr bwMode="auto">
              <a:xfrm>
                <a:off x="2699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10</a:t>
                </a:r>
              </a:p>
            </p:txBody>
          </p:sp>
          <p:sp>
            <p:nvSpPr>
              <p:cNvPr id="72" name="Rectangle 54"/>
              <p:cNvSpPr>
                <a:spLocks noChangeArrowheads="1"/>
              </p:cNvSpPr>
              <p:nvPr/>
            </p:nvSpPr>
            <p:spPr bwMode="auto">
              <a:xfrm>
                <a:off x="2925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11</a:t>
                </a:r>
              </a:p>
            </p:txBody>
          </p:sp>
          <p:sp>
            <p:nvSpPr>
              <p:cNvPr id="73" name="Rectangle 55"/>
              <p:cNvSpPr>
                <a:spLocks noChangeArrowheads="1"/>
              </p:cNvSpPr>
              <p:nvPr/>
            </p:nvSpPr>
            <p:spPr bwMode="auto">
              <a:xfrm>
                <a:off x="3152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12</a:t>
                </a:r>
              </a:p>
            </p:txBody>
          </p:sp>
          <p:sp>
            <p:nvSpPr>
              <p:cNvPr id="74" name="Rectangle 56"/>
              <p:cNvSpPr>
                <a:spLocks noChangeArrowheads="1"/>
              </p:cNvSpPr>
              <p:nvPr/>
            </p:nvSpPr>
            <p:spPr bwMode="auto">
              <a:xfrm>
                <a:off x="3379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13</a:t>
                </a:r>
              </a:p>
            </p:txBody>
          </p:sp>
          <p:sp>
            <p:nvSpPr>
              <p:cNvPr id="75" name="Rectangle 57"/>
              <p:cNvSpPr>
                <a:spLocks noChangeArrowheads="1"/>
              </p:cNvSpPr>
              <p:nvPr/>
            </p:nvSpPr>
            <p:spPr bwMode="auto">
              <a:xfrm>
                <a:off x="3606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14</a:t>
                </a:r>
              </a:p>
            </p:txBody>
          </p:sp>
          <p:sp>
            <p:nvSpPr>
              <p:cNvPr id="76" name="Rectangle 58"/>
              <p:cNvSpPr>
                <a:spLocks noChangeArrowheads="1"/>
              </p:cNvSpPr>
              <p:nvPr/>
            </p:nvSpPr>
            <p:spPr bwMode="auto">
              <a:xfrm>
                <a:off x="3833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15</a:t>
                </a:r>
              </a:p>
            </p:txBody>
          </p:sp>
          <p:sp>
            <p:nvSpPr>
              <p:cNvPr id="77" name="Rectangle 59"/>
              <p:cNvSpPr>
                <a:spLocks noChangeArrowheads="1"/>
              </p:cNvSpPr>
              <p:nvPr/>
            </p:nvSpPr>
            <p:spPr bwMode="auto">
              <a:xfrm>
                <a:off x="4059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16</a:t>
                </a:r>
              </a:p>
            </p:txBody>
          </p:sp>
          <p:sp>
            <p:nvSpPr>
              <p:cNvPr id="78" name="Rectangle 60"/>
              <p:cNvSpPr>
                <a:spLocks noChangeArrowheads="1"/>
              </p:cNvSpPr>
              <p:nvPr/>
            </p:nvSpPr>
            <p:spPr bwMode="auto">
              <a:xfrm>
                <a:off x="4286" y="3339"/>
                <a:ext cx="227" cy="1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17</a:t>
                </a:r>
              </a:p>
            </p:txBody>
          </p:sp>
        </p:grpSp>
      </p:grpSp>
      <p:sp>
        <p:nvSpPr>
          <p:cNvPr id="13" name="Line 61"/>
          <p:cNvSpPr>
            <a:spLocks noChangeShapeType="1"/>
          </p:cNvSpPr>
          <p:nvPr/>
        </p:nvSpPr>
        <p:spPr bwMode="auto">
          <a:xfrm>
            <a:off x="1043351" y="2054520"/>
            <a:ext cx="0" cy="17849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" name="Line 62"/>
          <p:cNvSpPr>
            <a:spLocks noChangeShapeType="1"/>
          </p:cNvSpPr>
          <p:nvPr/>
        </p:nvSpPr>
        <p:spPr bwMode="auto">
          <a:xfrm>
            <a:off x="1482264" y="2054520"/>
            <a:ext cx="0" cy="17849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grpSp>
        <p:nvGrpSpPr>
          <p:cNvPr id="15" name="Group 63"/>
          <p:cNvGrpSpPr>
            <a:grpSpLocks/>
          </p:cNvGrpSpPr>
          <p:nvPr/>
        </p:nvGrpSpPr>
        <p:grpSpPr bwMode="auto">
          <a:xfrm>
            <a:off x="1482264" y="2590991"/>
            <a:ext cx="2643188" cy="179481"/>
            <a:chOff x="386" y="3838"/>
            <a:chExt cx="1361" cy="182"/>
          </a:xfrm>
        </p:grpSpPr>
        <p:sp>
          <p:nvSpPr>
            <p:cNvPr id="53" name="Rectangle 64"/>
            <p:cNvSpPr>
              <a:spLocks noChangeArrowheads="1"/>
            </p:cNvSpPr>
            <p:nvPr/>
          </p:nvSpPr>
          <p:spPr bwMode="auto">
            <a:xfrm>
              <a:off x="386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54" name="Rectangle 65"/>
            <p:cNvSpPr>
              <a:spLocks noChangeArrowheads="1"/>
            </p:cNvSpPr>
            <p:nvPr/>
          </p:nvSpPr>
          <p:spPr bwMode="auto">
            <a:xfrm>
              <a:off x="612" y="3838"/>
              <a:ext cx="227" cy="160"/>
            </a:xfrm>
            <a:prstGeom prst="rect">
              <a:avLst/>
            </a:prstGeom>
            <a:solidFill>
              <a:srgbClr val="5F5F5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55" name="Rectangle 66"/>
            <p:cNvSpPr>
              <a:spLocks noChangeArrowheads="1"/>
            </p:cNvSpPr>
            <p:nvPr/>
          </p:nvSpPr>
          <p:spPr bwMode="auto">
            <a:xfrm>
              <a:off x="839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56" name="Rectangle 67"/>
            <p:cNvSpPr>
              <a:spLocks noChangeArrowheads="1"/>
            </p:cNvSpPr>
            <p:nvPr/>
          </p:nvSpPr>
          <p:spPr bwMode="auto">
            <a:xfrm>
              <a:off x="1066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57" name="Rectangle 68"/>
            <p:cNvSpPr>
              <a:spLocks noChangeArrowheads="1"/>
            </p:cNvSpPr>
            <p:nvPr/>
          </p:nvSpPr>
          <p:spPr bwMode="auto">
            <a:xfrm>
              <a:off x="1293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58" name="Rectangle 69"/>
            <p:cNvSpPr>
              <a:spLocks noChangeArrowheads="1"/>
            </p:cNvSpPr>
            <p:nvPr/>
          </p:nvSpPr>
          <p:spPr bwMode="auto">
            <a:xfrm>
              <a:off x="1520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</p:grpSp>
      <p:sp>
        <p:nvSpPr>
          <p:cNvPr id="16" name="Line 70"/>
          <p:cNvSpPr>
            <a:spLocks noChangeShapeType="1"/>
          </p:cNvSpPr>
          <p:nvPr/>
        </p:nvSpPr>
        <p:spPr bwMode="auto">
          <a:xfrm>
            <a:off x="1923119" y="2412496"/>
            <a:ext cx="0" cy="17849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7" name="Line 71"/>
          <p:cNvSpPr>
            <a:spLocks noChangeShapeType="1"/>
          </p:cNvSpPr>
          <p:nvPr/>
        </p:nvSpPr>
        <p:spPr bwMode="auto">
          <a:xfrm>
            <a:off x="2363974" y="2412496"/>
            <a:ext cx="0" cy="17849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grpSp>
        <p:nvGrpSpPr>
          <p:cNvPr id="18" name="Group 72"/>
          <p:cNvGrpSpPr>
            <a:grpSpLocks/>
          </p:cNvGrpSpPr>
          <p:nvPr/>
        </p:nvGrpSpPr>
        <p:grpSpPr bwMode="auto">
          <a:xfrm>
            <a:off x="1923119" y="2948967"/>
            <a:ext cx="2643188" cy="179481"/>
            <a:chOff x="386" y="3838"/>
            <a:chExt cx="1361" cy="182"/>
          </a:xfrm>
        </p:grpSpPr>
        <p:sp>
          <p:nvSpPr>
            <p:cNvPr id="47" name="Rectangle 73"/>
            <p:cNvSpPr>
              <a:spLocks noChangeArrowheads="1"/>
            </p:cNvSpPr>
            <p:nvPr/>
          </p:nvSpPr>
          <p:spPr bwMode="auto">
            <a:xfrm>
              <a:off x="386" y="3838"/>
              <a:ext cx="227" cy="182"/>
            </a:xfrm>
            <a:prstGeom prst="rect">
              <a:avLst/>
            </a:prstGeom>
            <a:solidFill>
              <a:srgbClr val="5F5F5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48" name="Rectangle 74"/>
            <p:cNvSpPr>
              <a:spLocks noChangeArrowheads="1"/>
            </p:cNvSpPr>
            <p:nvPr/>
          </p:nvSpPr>
          <p:spPr bwMode="auto">
            <a:xfrm>
              <a:off x="612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49" name="Rectangle 75"/>
            <p:cNvSpPr>
              <a:spLocks noChangeArrowheads="1"/>
            </p:cNvSpPr>
            <p:nvPr/>
          </p:nvSpPr>
          <p:spPr bwMode="auto">
            <a:xfrm>
              <a:off x="839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50" name="Rectangle 76"/>
            <p:cNvSpPr>
              <a:spLocks noChangeArrowheads="1"/>
            </p:cNvSpPr>
            <p:nvPr/>
          </p:nvSpPr>
          <p:spPr bwMode="auto">
            <a:xfrm>
              <a:off x="1066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51" name="Rectangle 77"/>
            <p:cNvSpPr>
              <a:spLocks noChangeArrowheads="1"/>
            </p:cNvSpPr>
            <p:nvPr/>
          </p:nvSpPr>
          <p:spPr bwMode="auto">
            <a:xfrm>
              <a:off x="1293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52" name="Rectangle 78"/>
            <p:cNvSpPr>
              <a:spLocks noChangeArrowheads="1"/>
            </p:cNvSpPr>
            <p:nvPr/>
          </p:nvSpPr>
          <p:spPr bwMode="auto">
            <a:xfrm>
              <a:off x="1520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</p:grpSp>
      <p:sp>
        <p:nvSpPr>
          <p:cNvPr id="19" name="Line 79"/>
          <p:cNvSpPr>
            <a:spLocks noChangeShapeType="1"/>
          </p:cNvSpPr>
          <p:nvPr/>
        </p:nvSpPr>
        <p:spPr bwMode="auto">
          <a:xfrm>
            <a:off x="1923119" y="2770472"/>
            <a:ext cx="0" cy="17849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0" name="Line 80"/>
          <p:cNvSpPr>
            <a:spLocks noChangeShapeType="1"/>
          </p:cNvSpPr>
          <p:nvPr/>
        </p:nvSpPr>
        <p:spPr bwMode="auto">
          <a:xfrm>
            <a:off x="2363974" y="2770472"/>
            <a:ext cx="0" cy="17849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grpSp>
        <p:nvGrpSpPr>
          <p:cNvPr id="21" name="Group 81"/>
          <p:cNvGrpSpPr>
            <a:grpSpLocks/>
          </p:cNvGrpSpPr>
          <p:nvPr/>
        </p:nvGrpSpPr>
        <p:grpSpPr bwMode="auto">
          <a:xfrm>
            <a:off x="2363974" y="3306943"/>
            <a:ext cx="2643188" cy="179481"/>
            <a:chOff x="386" y="3838"/>
            <a:chExt cx="1361" cy="182"/>
          </a:xfrm>
        </p:grpSpPr>
        <p:sp>
          <p:nvSpPr>
            <p:cNvPr id="41" name="Rectangle 82"/>
            <p:cNvSpPr>
              <a:spLocks noChangeArrowheads="1"/>
            </p:cNvSpPr>
            <p:nvPr/>
          </p:nvSpPr>
          <p:spPr bwMode="auto">
            <a:xfrm>
              <a:off x="386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42" name="Rectangle 83"/>
            <p:cNvSpPr>
              <a:spLocks noChangeArrowheads="1"/>
            </p:cNvSpPr>
            <p:nvPr/>
          </p:nvSpPr>
          <p:spPr bwMode="auto">
            <a:xfrm>
              <a:off x="612" y="3838"/>
              <a:ext cx="227" cy="182"/>
            </a:xfrm>
            <a:prstGeom prst="rect">
              <a:avLst/>
            </a:prstGeom>
            <a:solidFill>
              <a:srgbClr val="5F5F5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43" name="Rectangle 84"/>
            <p:cNvSpPr>
              <a:spLocks noChangeArrowheads="1"/>
            </p:cNvSpPr>
            <p:nvPr/>
          </p:nvSpPr>
          <p:spPr bwMode="auto">
            <a:xfrm>
              <a:off x="839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44" name="Rectangle 85"/>
            <p:cNvSpPr>
              <a:spLocks noChangeArrowheads="1"/>
            </p:cNvSpPr>
            <p:nvPr/>
          </p:nvSpPr>
          <p:spPr bwMode="auto">
            <a:xfrm>
              <a:off x="1066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45" name="Rectangle 86"/>
            <p:cNvSpPr>
              <a:spLocks noChangeArrowheads="1"/>
            </p:cNvSpPr>
            <p:nvPr/>
          </p:nvSpPr>
          <p:spPr bwMode="auto">
            <a:xfrm>
              <a:off x="1293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46" name="Rectangle 87"/>
            <p:cNvSpPr>
              <a:spLocks noChangeArrowheads="1"/>
            </p:cNvSpPr>
            <p:nvPr/>
          </p:nvSpPr>
          <p:spPr bwMode="auto">
            <a:xfrm>
              <a:off x="1520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</p:grpSp>
      <p:sp>
        <p:nvSpPr>
          <p:cNvPr id="22" name="Line 88"/>
          <p:cNvSpPr>
            <a:spLocks noChangeShapeType="1"/>
          </p:cNvSpPr>
          <p:nvPr/>
        </p:nvSpPr>
        <p:spPr bwMode="auto">
          <a:xfrm>
            <a:off x="2804829" y="3128448"/>
            <a:ext cx="0" cy="17849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3" name="Line 89"/>
          <p:cNvSpPr>
            <a:spLocks noChangeShapeType="1"/>
          </p:cNvSpPr>
          <p:nvPr/>
        </p:nvSpPr>
        <p:spPr bwMode="auto">
          <a:xfrm>
            <a:off x="3245684" y="3128448"/>
            <a:ext cx="0" cy="17849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grpSp>
        <p:nvGrpSpPr>
          <p:cNvPr id="24" name="Group 90"/>
          <p:cNvGrpSpPr>
            <a:grpSpLocks/>
          </p:cNvGrpSpPr>
          <p:nvPr/>
        </p:nvGrpSpPr>
        <p:grpSpPr bwMode="auto">
          <a:xfrm>
            <a:off x="2804829" y="3664919"/>
            <a:ext cx="2643188" cy="179481"/>
            <a:chOff x="386" y="3838"/>
            <a:chExt cx="1361" cy="182"/>
          </a:xfrm>
        </p:grpSpPr>
        <p:sp>
          <p:nvSpPr>
            <p:cNvPr id="35" name="Rectangle 91"/>
            <p:cNvSpPr>
              <a:spLocks noChangeArrowheads="1"/>
            </p:cNvSpPr>
            <p:nvPr/>
          </p:nvSpPr>
          <p:spPr bwMode="auto">
            <a:xfrm>
              <a:off x="386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36" name="Rectangle 92"/>
            <p:cNvSpPr>
              <a:spLocks noChangeArrowheads="1"/>
            </p:cNvSpPr>
            <p:nvPr/>
          </p:nvSpPr>
          <p:spPr bwMode="auto">
            <a:xfrm>
              <a:off x="612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37" name="Rectangle 93"/>
            <p:cNvSpPr>
              <a:spLocks noChangeArrowheads="1"/>
            </p:cNvSpPr>
            <p:nvPr/>
          </p:nvSpPr>
          <p:spPr bwMode="auto">
            <a:xfrm>
              <a:off x="839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38" name="Rectangle 94"/>
            <p:cNvSpPr>
              <a:spLocks noChangeArrowheads="1"/>
            </p:cNvSpPr>
            <p:nvPr/>
          </p:nvSpPr>
          <p:spPr bwMode="auto">
            <a:xfrm>
              <a:off x="1066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39" name="Rectangle 95"/>
            <p:cNvSpPr>
              <a:spLocks noChangeArrowheads="1"/>
            </p:cNvSpPr>
            <p:nvPr/>
          </p:nvSpPr>
          <p:spPr bwMode="auto">
            <a:xfrm>
              <a:off x="1293" y="3838"/>
              <a:ext cx="227" cy="182"/>
            </a:xfrm>
            <a:prstGeom prst="rect">
              <a:avLst/>
            </a:prstGeom>
            <a:solidFill>
              <a:srgbClr val="5F5F5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40" name="Rectangle 96"/>
            <p:cNvSpPr>
              <a:spLocks noChangeArrowheads="1"/>
            </p:cNvSpPr>
            <p:nvPr/>
          </p:nvSpPr>
          <p:spPr bwMode="auto">
            <a:xfrm>
              <a:off x="1520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</p:grpSp>
      <p:sp>
        <p:nvSpPr>
          <p:cNvPr id="25" name="Line 97"/>
          <p:cNvSpPr>
            <a:spLocks noChangeShapeType="1"/>
          </p:cNvSpPr>
          <p:nvPr/>
        </p:nvSpPr>
        <p:spPr bwMode="auto">
          <a:xfrm>
            <a:off x="4566306" y="3485438"/>
            <a:ext cx="0" cy="17849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6" name="Line 98"/>
          <p:cNvSpPr>
            <a:spLocks noChangeShapeType="1"/>
          </p:cNvSpPr>
          <p:nvPr/>
        </p:nvSpPr>
        <p:spPr bwMode="auto">
          <a:xfrm>
            <a:off x="5005219" y="3485438"/>
            <a:ext cx="0" cy="17849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7" name="Rectangle 99"/>
          <p:cNvSpPr>
            <a:spLocks noChangeArrowheads="1"/>
          </p:cNvSpPr>
          <p:nvPr/>
        </p:nvSpPr>
        <p:spPr bwMode="auto">
          <a:xfrm>
            <a:off x="3479156" y="3933154"/>
            <a:ext cx="1584747" cy="268235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…………</a:t>
            </a:r>
          </a:p>
        </p:txBody>
      </p:sp>
      <p:grpSp>
        <p:nvGrpSpPr>
          <p:cNvPr id="28" name="Group 100"/>
          <p:cNvGrpSpPr>
            <a:grpSpLocks/>
          </p:cNvGrpSpPr>
          <p:nvPr/>
        </p:nvGrpSpPr>
        <p:grpSpPr bwMode="auto">
          <a:xfrm>
            <a:off x="5054175" y="4380871"/>
            <a:ext cx="2643188" cy="179481"/>
            <a:chOff x="386" y="3838"/>
            <a:chExt cx="1361" cy="182"/>
          </a:xfrm>
        </p:grpSpPr>
        <p:sp>
          <p:nvSpPr>
            <p:cNvPr id="29" name="Rectangle 101"/>
            <p:cNvSpPr>
              <a:spLocks noChangeArrowheads="1"/>
            </p:cNvSpPr>
            <p:nvPr/>
          </p:nvSpPr>
          <p:spPr bwMode="auto">
            <a:xfrm>
              <a:off x="386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30" name="Rectangle 102"/>
            <p:cNvSpPr>
              <a:spLocks noChangeArrowheads="1"/>
            </p:cNvSpPr>
            <p:nvPr/>
          </p:nvSpPr>
          <p:spPr bwMode="auto">
            <a:xfrm>
              <a:off x="612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31" name="Rectangle 103"/>
            <p:cNvSpPr>
              <a:spLocks noChangeArrowheads="1"/>
            </p:cNvSpPr>
            <p:nvPr/>
          </p:nvSpPr>
          <p:spPr bwMode="auto">
            <a:xfrm>
              <a:off x="839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32" name="Rectangle 104"/>
            <p:cNvSpPr>
              <a:spLocks noChangeArrowheads="1"/>
            </p:cNvSpPr>
            <p:nvPr/>
          </p:nvSpPr>
          <p:spPr bwMode="auto">
            <a:xfrm>
              <a:off x="1066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33" name="Rectangle 105"/>
            <p:cNvSpPr>
              <a:spLocks noChangeArrowheads="1"/>
            </p:cNvSpPr>
            <p:nvPr/>
          </p:nvSpPr>
          <p:spPr bwMode="auto">
            <a:xfrm>
              <a:off x="1293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34" name="Rectangle 106"/>
            <p:cNvSpPr>
              <a:spLocks noChangeArrowheads="1"/>
            </p:cNvSpPr>
            <p:nvPr/>
          </p:nvSpPr>
          <p:spPr bwMode="auto">
            <a:xfrm>
              <a:off x="1520" y="3838"/>
              <a:ext cx="22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378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31600" y="949285"/>
            <a:ext cx="8280400" cy="50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#include “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String.h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”  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#include &lt;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assert.h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&gt;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int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NaiveStrMatching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(String T, String P)  { 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	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int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i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= 0;			//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模式的下标变量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	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int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j = 0;			//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目标的下标变量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	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nt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pLen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=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P.length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( );             	//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模式的长度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	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int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tLen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=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T.length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( );		//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目标的长度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	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if  (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tLen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&lt;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pLen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) 		//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如果目标比模式短，匹配无法成功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		return (-1);          			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	while (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i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&lt;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pLen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 &amp;&amp;  j &lt;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tLen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)  	// 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反复比较对应字符来开始匹配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  		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if (T[j] == P[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i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]) 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			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i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++,  j++;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		else  { 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			j = j –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i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+ 1; 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			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i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= 0;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		}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	if (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i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&gt; =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pLen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)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		return (j – pLen+1);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	else return (-1);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2327379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999" y="212659"/>
            <a:ext cx="8581371" cy="606041"/>
          </a:xfrm>
        </p:spPr>
        <p:txBody>
          <a:bodyPr/>
          <a:lstStyle/>
          <a:p>
            <a:r>
              <a:rPr lang="en-US" altLang="zh-CN" sz="2400" dirty="0">
                <a:latin typeface="微软雅黑" panose="020B0503020204020204" pitchFamily="34" charset="-122"/>
              </a:rPr>
              <a:t>Naïve pattern matching</a:t>
            </a:r>
            <a:r>
              <a:rPr lang="zh-CN" altLang="en-US" sz="2400" dirty="0">
                <a:latin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</a:rPr>
              <a:t>exhaustion</a:t>
            </a:r>
            <a:r>
              <a:rPr lang="zh-CN" altLang="en-US" sz="2400" dirty="0">
                <a:latin typeface="微软雅黑" panose="020B0503020204020204" pitchFamily="34" charset="-122"/>
              </a:rPr>
              <a:t>）</a:t>
            </a:r>
            <a:r>
              <a:rPr lang="en-US" altLang="zh-CN" sz="2400" dirty="0">
                <a:latin typeface="微软雅黑" panose="020B0503020204020204" pitchFamily="34" charset="-122"/>
              </a:rPr>
              <a:t>: efficiency analysis</a:t>
            </a:r>
            <a:endParaRPr kumimoji="1" lang="zh-CN" altLang="en-US" sz="2400" dirty="0">
              <a:latin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b="1" dirty="0">
                <a:solidFill>
                  <a:schemeClr val="folHlink"/>
                </a:solidFill>
                <a:latin typeface="宋体" pitchFamily="2" charset="-122"/>
              </a:rPr>
              <a:t>理解该算法的关键点</a:t>
            </a:r>
          </a:p>
          <a:p>
            <a:pPr marL="0" indent="0">
              <a:lnSpc>
                <a:spcPct val="150000"/>
              </a:lnSpc>
              <a:spcBef>
                <a:spcPts val="1600"/>
              </a:spcBef>
              <a:buFont typeface="Wingdings" pitchFamily="2" charset="2"/>
              <a:buNone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当第一次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s</a:t>
            </a:r>
            <a:r>
              <a:rPr lang="en-US" altLang="zh-CN" baseline="-20000" dirty="0" err="1">
                <a:latin typeface="Microsoft YaHei" charset="0"/>
                <a:ea typeface="Microsoft YaHei" charset="0"/>
                <a:cs typeface="Microsoft YaHei" charset="0"/>
              </a:rPr>
              <a:t>k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≠t</a:t>
            </a:r>
            <a:r>
              <a:rPr lang="en-US" altLang="zh-CN" baseline="-20000" dirty="0" err="1">
                <a:latin typeface="Microsoft YaHei" charset="0"/>
                <a:ea typeface="Microsoft YaHei" charset="0"/>
                <a:cs typeface="Microsoft YaHei" charset="0"/>
              </a:rPr>
              <a:t>j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时：主串要退回到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k-j+1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的位置，而模式串也要退回到第一个字符（即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j=0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的位置）。</a:t>
            </a:r>
          </a:p>
          <a:p>
            <a:pPr marL="0" indent="0">
              <a:lnSpc>
                <a:spcPct val="150000"/>
              </a:lnSpc>
              <a:spcBef>
                <a:spcPts val="1600"/>
              </a:spcBef>
              <a:buFont typeface="Wingdings" pitchFamily="2" charset="2"/>
              <a:buNone/>
            </a:pP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比较出现</a:t>
            </a:r>
            <a:r>
              <a:rPr lang="en-US" altLang="zh-CN" sz="2400" dirty="0" err="1">
                <a:latin typeface="Microsoft YaHei" charset="0"/>
                <a:ea typeface="Microsoft YaHei" charset="0"/>
                <a:cs typeface="Microsoft YaHei" charset="0"/>
              </a:rPr>
              <a:t>s</a:t>
            </a:r>
            <a:r>
              <a:rPr lang="en-US" altLang="zh-CN" sz="2400" baseline="-20000" dirty="0" err="1">
                <a:latin typeface="Microsoft YaHei" charset="0"/>
                <a:ea typeface="Microsoft YaHei" charset="0"/>
                <a:cs typeface="Microsoft YaHei" charset="0"/>
              </a:rPr>
              <a:t>k</a:t>
            </a:r>
            <a:r>
              <a:rPr lang="en-US" altLang="zh-CN" sz="2400" dirty="0" err="1">
                <a:latin typeface="Microsoft YaHei" charset="0"/>
                <a:ea typeface="Microsoft YaHei" charset="0"/>
                <a:cs typeface="Microsoft YaHei" charset="0"/>
              </a:rPr>
              <a:t>≠t</a:t>
            </a:r>
            <a:r>
              <a:rPr lang="en-US" altLang="zh-CN" sz="2400" baseline="-20000" dirty="0" err="1">
                <a:latin typeface="Microsoft YaHei" charset="0"/>
                <a:ea typeface="Microsoft YaHei" charset="0"/>
                <a:cs typeface="Microsoft YaHei" charset="0"/>
              </a:rPr>
              <a:t>j</a:t>
            </a: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时：则应该有</a:t>
            </a:r>
            <a:r>
              <a:rPr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s</a:t>
            </a:r>
            <a:r>
              <a:rPr lang="en-US" altLang="zh-CN" sz="2400" baseline="-20000" dirty="0">
                <a:latin typeface="Microsoft YaHei" charset="0"/>
                <a:ea typeface="Microsoft YaHei" charset="0"/>
                <a:cs typeface="Microsoft YaHei" charset="0"/>
              </a:rPr>
              <a:t>k-1</a:t>
            </a:r>
            <a:r>
              <a:rPr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=t</a:t>
            </a:r>
            <a:r>
              <a:rPr lang="en-US" altLang="zh-CN" sz="2400" baseline="-20000" dirty="0">
                <a:latin typeface="Microsoft YaHei" charset="0"/>
                <a:ea typeface="Microsoft YaHei" charset="0"/>
                <a:cs typeface="Microsoft YaHei" charset="0"/>
              </a:rPr>
              <a:t>j-1</a:t>
            </a: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…</a:t>
            </a: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s</a:t>
            </a:r>
            <a:r>
              <a:rPr lang="en-US" altLang="zh-CN" sz="2400" baseline="-20000" dirty="0">
                <a:latin typeface="Microsoft YaHei" charset="0"/>
                <a:ea typeface="Microsoft YaHei" charset="0"/>
                <a:cs typeface="Microsoft YaHei" charset="0"/>
              </a:rPr>
              <a:t>k-j+1</a:t>
            </a:r>
            <a:r>
              <a:rPr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=t</a:t>
            </a:r>
            <a:r>
              <a:rPr lang="en-US" altLang="zh-CN" sz="2400" baseline="-20000" dirty="0"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， </a:t>
            </a:r>
            <a:r>
              <a:rPr lang="en-US" altLang="zh-CN" sz="2400" dirty="0" err="1">
                <a:latin typeface="Microsoft YaHei" charset="0"/>
                <a:ea typeface="Microsoft YaHei" charset="0"/>
                <a:cs typeface="Microsoft YaHei" charset="0"/>
              </a:rPr>
              <a:t>s</a:t>
            </a:r>
            <a:r>
              <a:rPr lang="en-US" altLang="zh-CN" sz="2400" baseline="-20000" dirty="0" err="1">
                <a:latin typeface="Microsoft YaHei" charset="0"/>
                <a:ea typeface="Microsoft YaHei" charset="0"/>
                <a:cs typeface="Microsoft YaHei" charset="0"/>
              </a:rPr>
              <a:t>k</a:t>
            </a:r>
            <a:r>
              <a:rPr lang="en-US" altLang="zh-CN" sz="2400" baseline="-20000" dirty="0">
                <a:latin typeface="Microsoft YaHei" charset="0"/>
                <a:ea typeface="Microsoft YaHei" charset="0"/>
                <a:cs typeface="Microsoft YaHei" charset="0"/>
              </a:rPr>
              <a:t>-j</a:t>
            </a:r>
            <a:r>
              <a:rPr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=t</a:t>
            </a:r>
            <a:r>
              <a:rPr lang="en-US" altLang="zh-CN" sz="2400" baseline="-20000" dirty="0">
                <a:latin typeface="Microsoft YaHei" charset="0"/>
                <a:ea typeface="Microsoft YaHei" charset="0"/>
                <a:cs typeface="Microsoft YaHei" charset="0"/>
              </a:rPr>
              <a:t>0</a:t>
            </a:r>
            <a:r>
              <a:rPr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 marL="0" indent="0">
              <a:lnSpc>
                <a:spcPct val="110000"/>
              </a:lnSpc>
              <a:buFont typeface="Wingdings" pitchFamily="2" charset="2"/>
              <a:buNone/>
            </a:pPr>
            <a:endParaRPr lang="zh-CN" altLang="en-US" b="1" dirty="0">
              <a:solidFill>
                <a:schemeClr val="folHlink"/>
              </a:solidFill>
              <a:latin typeface="宋体" pitchFamily="2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4374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28625" y="1022889"/>
            <a:ext cx="8286750" cy="4977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假定目标</a:t>
            </a:r>
            <a:r>
              <a:rPr lang="en-US" altLang="zh-CN" dirty="0"/>
              <a:t>T</a:t>
            </a:r>
            <a:r>
              <a:rPr lang="zh-CN" altLang="en-US" dirty="0"/>
              <a:t>的长度为</a:t>
            </a:r>
            <a:r>
              <a:rPr lang="en-US" altLang="zh-CN" dirty="0"/>
              <a:t>n</a:t>
            </a:r>
            <a:r>
              <a:rPr lang="zh-CN" altLang="en-US" dirty="0"/>
              <a:t>，模式</a:t>
            </a:r>
            <a:r>
              <a:rPr lang="en-US" altLang="zh-CN" dirty="0"/>
              <a:t>P</a:t>
            </a:r>
            <a:r>
              <a:rPr lang="zh-CN" altLang="en-US" dirty="0"/>
              <a:t>长度为</a:t>
            </a:r>
            <a:r>
              <a:rPr lang="en-US" altLang="zh-CN" dirty="0"/>
              <a:t>m</a:t>
            </a:r>
            <a:r>
              <a:rPr lang="zh-CN" altLang="en-US" dirty="0"/>
              <a:t>，且 </a:t>
            </a:r>
            <a:r>
              <a:rPr lang="en-US" altLang="zh-CN" dirty="0"/>
              <a:t>m</a:t>
            </a:r>
            <a:r>
              <a:rPr lang="zh-CN" altLang="en-US" dirty="0"/>
              <a:t> </a:t>
            </a:r>
            <a:r>
              <a:rPr lang="en-US" altLang="zh-CN" dirty="0"/>
              <a:t>≤</a:t>
            </a:r>
            <a:r>
              <a:rPr lang="zh-CN" altLang="en-US" dirty="0"/>
              <a:t> </a:t>
            </a:r>
            <a:r>
              <a:rPr lang="en-US" altLang="zh-CN" dirty="0"/>
              <a:t>n 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zh-CN" altLang="en-US" dirty="0"/>
              <a:t>在最坏的情况下，每一次循环都不成功，则一共要进行比较（</a:t>
            </a:r>
            <a:r>
              <a:rPr lang="en-US" altLang="zh-CN" dirty="0"/>
              <a:t>n-m+1</a:t>
            </a:r>
            <a:r>
              <a:rPr lang="zh-CN" altLang="en-US" dirty="0"/>
              <a:t>）次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zh-CN" altLang="en-US" dirty="0"/>
              <a:t>每一次“相同匹配”比较所耗费的时间，是</a:t>
            </a:r>
            <a:r>
              <a:rPr lang="en-US" altLang="zh-CN" dirty="0"/>
              <a:t>P</a:t>
            </a:r>
            <a:r>
              <a:rPr lang="zh-CN" altLang="en-US" dirty="0"/>
              <a:t>和</a:t>
            </a:r>
            <a:r>
              <a:rPr lang="en-US" altLang="zh-CN" dirty="0"/>
              <a:t>T</a:t>
            </a:r>
            <a:r>
              <a:rPr lang="zh-CN" altLang="en-US" dirty="0"/>
              <a:t>逐个字符比较的时间，最坏情况下，共</a:t>
            </a:r>
            <a:r>
              <a:rPr lang="en-US" altLang="zh-CN" dirty="0"/>
              <a:t>m</a:t>
            </a:r>
            <a:r>
              <a:rPr lang="zh-CN" altLang="en-US" dirty="0"/>
              <a:t>次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zh-CN" altLang="en-US" dirty="0"/>
              <a:t>因此，整个算法的最坏时间开销估计为</a:t>
            </a:r>
            <a:r>
              <a:rPr lang="en-US" altLang="zh-CN" dirty="0"/>
              <a:t>O(</a:t>
            </a:r>
            <a:r>
              <a:rPr lang="en-US" altLang="zh-CN" dirty="0" err="1"/>
              <a:t>mn</a:t>
            </a:r>
            <a:r>
              <a:rPr lang="en-US" altLang="zh-CN" dirty="0"/>
              <a:t>)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31999" y="212659"/>
            <a:ext cx="8581371" cy="606041"/>
          </a:xfrm>
        </p:spPr>
        <p:txBody>
          <a:bodyPr/>
          <a:lstStyle/>
          <a:p>
            <a:r>
              <a:rPr lang="en-US" altLang="zh-CN" sz="2400" dirty="0">
                <a:latin typeface="微软雅黑" panose="020B0503020204020204" pitchFamily="34" charset="-122"/>
              </a:rPr>
              <a:t>Naïve pattern matching</a:t>
            </a:r>
            <a:r>
              <a:rPr lang="zh-CN" altLang="en-US" sz="2400" dirty="0">
                <a:latin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</a:rPr>
              <a:t>exhaustion</a:t>
            </a:r>
            <a:r>
              <a:rPr lang="zh-CN" altLang="en-US" sz="2400" dirty="0">
                <a:latin typeface="微软雅黑" panose="020B0503020204020204" pitchFamily="34" charset="-122"/>
              </a:rPr>
              <a:t>）</a:t>
            </a:r>
            <a:r>
              <a:rPr lang="en-US" altLang="zh-CN" sz="2400" dirty="0">
                <a:latin typeface="微软雅黑" panose="020B0503020204020204" pitchFamily="34" charset="-122"/>
              </a:rPr>
              <a:t>: efficiency analysis</a:t>
            </a:r>
            <a:endParaRPr kumimoji="1" lang="zh-CN" altLang="en-US" sz="2400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2128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Naïve pattern matching: worst case</a:t>
            </a: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0" y="991892"/>
            <a:ext cx="8280000" cy="5048548"/>
          </a:xfrm>
        </p:spPr>
        <p:txBody>
          <a:bodyPr/>
          <a:lstStyle/>
          <a:p>
            <a:r>
              <a:rPr lang="zh-CN" altLang="en-US" sz="2800" dirty="0"/>
              <a:t>模式与目标的每一个长度为</a:t>
            </a:r>
            <a:r>
              <a:rPr lang="en-US" altLang="zh-CN" sz="2800" dirty="0"/>
              <a:t>m</a:t>
            </a:r>
            <a:r>
              <a:rPr lang="zh-CN" altLang="en-US" sz="2800" dirty="0"/>
              <a:t>的子串进行比较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021451" y="1789331"/>
            <a:ext cx="3901487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R="0" lvl="0" defTabSz="91440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996600"/>
              </a:buClr>
              <a:buSzPct val="8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目标形如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kumimoji="0" lang="en-US" altLang="zh-CN" sz="2000" b="1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模式形如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kumimoji="0" lang="en-US" altLang="zh-CN" sz="2000" b="1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m-1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</a:p>
          <a:p>
            <a:pPr marR="0" lvl="0" defTabSz="91440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996600"/>
              </a:buClr>
              <a:buSzPct val="8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总比较次数：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O(n-m+1)</a:t>
            </a:r>
          </a:p>
          <a:p>
            <a:pPr marR="0" lvl="0" defTabSz="91440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996600"/>
              </a:buClr>
              <a:buSzPct val="8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时间复杂度：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O(</a:t>
            </a:r>
            <a:r>
              <a:rPr kumimoji="0" lang="en-US" altLang="zh-CN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mn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42938" y="1789331"/>
            <a:ext cx="5357812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marR="0" lvl="0" indent="-342900" defTabSz="91440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AAAA</a:t>
            </a: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AAAAAAAAAAAAAAAAA</a:t>
            </a:r>
          </a:p>
          <a:p>
            <a:pPr marL="342900" marR="0" lvl="0" indent="-342900" defTabSz="91440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AAAAB</a:t>
            </a: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AFBF3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          </a:t>
            </a: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kumimoji="0" lang="zh-CN" alt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次比较</a:t>
            </a:r>
          </a:p>
          <a:p>
            <a:pPr marL="342900" marR="0" lvl="0" indent="-342900" defTabSz="91440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AAAA</a:t>
            </a: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AAAAAAAAAAAAAAAA</a:t>
            </a:r>
          </a:p>
          <a:p>
            <a:pPr marL="342900" marR="0" lvl="0" indent="-342900" defTabSz="91440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AAAAB</a:t>
            </a: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9966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 5</a:t>
            </a:r>
            <a:r>
              <a:rPr kumimoji="0" lang="zh-CN" alt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次比较</a:t>
            </a:r>
            <a:endParaRPr kumimoji="0" lang="en-US" altLang="zh-CN" sz="21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AA</a:t>
            </a: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AAAA</a:t>
            </a: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AAAAAAAAAAAAAAA</a:t>
            </a:r>
            <a:endParaRPr kumimoji="0" lang="en-US" altLang="zh-CN" sz="2100" b="0" i="0" u="none" strike="noStrike" kern="0" cap="none" spc="0" normalizeH="0" baseline="0" noProof="0" dirty="0">
              <a:ln>
                <a:noFill/>
              </a:ln>
              <a:solidFill>
                <a:srgbClr val="9966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	 AAAAB</a:t>
            </a: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9966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   5</a:t>
            </a:r>
            <a:r>
              <a:rPr kumimoji="0" lang="zh-CN" alt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次比较</a:t>
            </a:r>
            <a:endParaRPr kumimoji="0" lang="en-US" altLang="zh-CN" sz="21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AAA</a:t>
            </a: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AAAA</a:t>
            </a: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AAAAAAAAAAAAAA</a:t>
            </a:r>
            <a:endParaRPr kumimoji="0" lang="en-US" altLang="zh-CN" sz="2100" b="0" i="0" u="none" strike="noStrike" kern="0" cap="none" spc="0" normalizeH="0" baseline="0" noProof="0" dirty="0">
              <a:ln>
                <a:noFill/>
              </a:ln>
              <a:solidFill>
                <a:srgbClr val="9966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	   AAAAB</a:t>
            </a: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9966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         </a:t>
            </a: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kumimoji="0" lang="zh-CN" alt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次比较</a:t>
            </a:r>
            <a:endParaRPr kumimoji="0" lang="en-US" altLang="zh-CN" sz="21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defTabSz="91440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宋体" panose="02010600030101010101" pitchFamily="2" charset="-122"/>
              </a:rPr>
              <a:t>…………</a:t>
            </a:r>
          </a:p>
          <a:p>
            <a:pPr marL="342900" marR="0" lvl="0" indent="-342900" defTabSz="91440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AAAAAAAAAAAAAAAAA</a:t>
            </a: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AAAAA</a:t>
            </a:r>
          </a:p>
          <a:p>
            <a:pPr marL="342900" marR="0" lvl="0" indent="-342900" defTabSz="91440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	  			</a:t>
            </a:r>
            <a:r>
              <a:rPr kumimoji="0" lang="zh-CN" alt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zh-CN" alt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AAAAB</a:t>
            </a:r>
            <a:r>
              <a:rPr kumimoji="0" lang="zh-CN" alt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kumimoji="0" lang="zh-CN" alt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次比较</a:t>
            </a:r>
            <a:endParaRPr kumimoji="0" lang="en-US" altLang="zh-CN" sz="2100" b="0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7595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Naïve pattern matching: best case--Matching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0" y="1053884"/>
            <a:ext cx="8280000" cy="4986555"/>
          </a:xfrm>
        </p:spPr>
        <p:txBody>
          <a:bodyPr/>
          <a:lstStyle/>
          <a:p>
            <a:r>
              <a:rPr lang="zh-CN" altLang="en-US" sz="2800" dirty="0"/>
              <a:t>在目标的前</a:t>
            </a:r>
            <a:r>
              <a:rPr lang="en-US" altLang="zh-CN" sz="2800" dirty="0"/>
              <a:t>m</a:t>
            </a:r>
            <a:r>
              <a:rPr lang="zh-CN" altLang="en-US" sz="2800" dirty="0"/>
              <a:t>个位置上找到模式，设 </a:t>
            </a:r>
            <a:r>
              <a:rPr lang="en-US" altLang="zh-CN" sz="2800" dirty="0"/>
              <a:t>m = 5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65217" y="3492030"/>
            <a:ext cx="4572000" cy="117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Pct val="8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总比较次数：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m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6600"/>
              </a:buClr>
              <a:buSzPct val="8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时间复杂度：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O(m)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665217" y="1867546"/>
            <a:ext cx="6929437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AAAAA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AAAAAAAAAAAAAAAAB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AAAAA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AFBF3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          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次比较 </a:t>
            </a:r>
            <a:endParaRPr kumimoji="0" lang="zh-CN" altLang="en-US" sz="21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9043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Main contents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Basic concepts of string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Abstract data type of string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Storage &amp; implementation of string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Pattern matching of string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225" y="4294414"/>
            <a:ext cx="3150775" cy="14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61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Naïve pattern matching: best case—Not Matching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0" y="991892"/>
            <a:ext cx="8280000" cy="5048548"/>
          </a:xfrm>
        </p:spPr>
        <p:txBody>
          <a:bodyPr/>
          <a:lstStyle/>
          <a:p>
            <a:r>
              <a:rPr lang="zh-CN" altLang="en-US" sz="2800" dirty="0"/>
              <a:t>总是在第一个字符上不匹配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977851" y="2898085"/>
            <a:ext cx="3874094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18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b="1" dirty="0"/>
              <a:t>总比较次数：</a:t>
            </a:r>
            <a:r>
              <a:rPr lang="en-US" altLang="zh-CN" sz="2400" b="1" dirty="0"/>
              <a:t>n-m+1</a:t>
            </a:r>
          </a:p>
          <a:p>
            <a:pPr eaLnBrk="1" hangingPunct="1">
              <a:spcBef>
                <a:spcPts val="18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b="1" dirty="0"/>
              <a:t>时间复杂度：</a:t>
            </a:r>
            <a:r>
              <a:rPr lang="en-US" altLang="zh-CN" sz="2400" b="1" dirty="0"/>
              <a:t>O(n)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28153" y="1946404"/>
            <a:ext cx="4153545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900" dirty="0">
                <a:solidFill>
                  <a:srgbClr val="FF6600"/>
                </a:solidFill>
              </a:rPr>
              <a:t>A</a:t>
            </a:r>
            <a:r>
              <a:rPr lang="en-US" altLang="zh-CN" sz="1900" dirty="0"/>
              <a:t>AAAAAAAAAAAAAAAAAAAAH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900" dirty="0">
                <a:solidFill>
                  <a:srgbClr val="FF6600"/>
                </a:solidFill>
              </a:rPr>
              <a:t>O</a:t>
            </a:r>
            <a:r>
              <a:rPr lang="en-US" altLang="zh-CN" sz="1900" dirty="0"/>
              <a:t>OOOH </a:t>
            </a:r>
            <a:r>
              <a:rPr lang="en-US" altLang="zh-CN" sz="1900" dirty="0">
                <a:solidFill>
                  <a:schemeClr val="folHlink"/>
                </a:solidFill>
              </a:rPr>
              <a:t>           </a:t>
            </a:r>
            <a:r>
              <a:rPr lang="en-US" altLang="zh-CN" sz="1900" dirty="0">
                <a:solidFill>
                  <a:srgbClr val="0000FF"/>
                </a:solidFill>
              </a:rPr>
              <a:t>1</a:t>
            </a:r>
            <a:r>
              <a:rPr lang="zh-CN" altLang="en-US" sz="1900" dirty="0">
                <a:solidFill>
                  <a:srgbClr val="0000FF"/>
                </a:solidFill>
              </a:rPr>
              <a:t>次比较</a:t>
            </a:r>
          </a:p>
          <a:p>
            <a:pPr eaLnBrk="1" hangingPunct="1">
              <a:lnSpc>
                <a:spcPct val="80000"/>
              </a:lnSpc>
              <a:spcBef>
                <a:spcPts val="12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900" dirty="0"/>
              <a:t>A</a:t>
            </a:r>
            <a:r>
              <a:rPr lang="en-US" altLang="zh-CN" sz="1900" dirty="0">
                <a:solidFill>
                  <a:srgbClr val="FF6600"/>
                </a:solidFill>
              </a:rPr>
              <a:t>A</a:t>
            </a:r>
            <a:r>
              <a:rPr lang="en-US" altLang="zh-CN" sz="1900" dirty="0"/>
              <a:t>AAAAAAAAAAAAAAAAAAAH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900" dirty="0">
                <a:solidFill>
                  <a:srgbClr val="FF6600"/>
                </a:solidFill>
              </a:rPr>
              <a:t>  O</a:t>
            </a:r>
            <a:r>
              <a:rPr lang="en-US" altLang="zh-CN" sz="1900" dirty="0"/>
              <a:t>OOOH</a:t>
            </a:r>
            <a:r>
              <a:rPr lang="en-US" altLang="zh-CN" sz="1900" dirty="0">
                <a:solidFill>
                  <a:schemeClr val="hlink"/>
                </a:solidFill>
              </a:rPr>
              <a:t>	   </a:t>
            </a:r>
            <a:r>
              <a:rPr lang="en-US" altLang="zh-CN" sz="1900" dirty="0">
                <a:solidFill>
                  <a:srgbClr val="0000FF"/>
                </a:solidFill>
              </a:rPr>
              <a:t>1</a:t>
            </a:r>
            <a:r>
              <a:rPr lang="zh-CN" altLang="en-US" sz="1900" dirty="0">
                <a:solidFill>
                  <a:srgbClr val="0000FF"/>
                </a:solidFill>
              </a:rPr>
              <a:t>次比较</a:t>
            </a:r>
            <a:endParaRPr lang="en-US" altLang="zh-CN" sz="1900" dirty="0">
              <a:solidFill>
                <a:srgbClr val="0000FF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ts val="12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900" dirty="0"/>
              <a:t>AA</a:t>
            </a:r>
            <a:r>
              <a:rPr lang="en-US" altLang="zh-CN" sz="1900" dirty="0">
                <a:solidFill>
                  <a:srgbClr val="FF6600"/>
                </a:solidFill>
              </a:rPr>
              <a:t>A</a:t>
            </a:r>
            <a:r>
              <a:rPr lang="en-US" altLang="zh-CN" sz="1900" dirty="0"/>
              <a:t>AAAAAAAAAAAAAAAAAAH</a:t>
            </a:r>
            <a:endParaRPr lang="en-US" altLang="zh-CN" sz="1900" dirty="0">
              <a:solidFill>
                <a:schemeClr val="hlink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900" dirty="0">
                <a:solidFill>
                  <a:srgbClr val="FF6600"/>
                </a:solidFill>
              </a:rPr>
              <a:t>	O</a:t>
            </a:r>
            <a:r>
              <a:rPr lang="en-US" altLang="zh-CN" sz="1900" dirty="0"/>
              <a:t>OOOH</a:t>
            </a:r>
            <a:r>
              <a:rPr lang="en-US" altLang="zh-CN" sz="1900" dirty="0">
                <a:solidFill>
                  <a:schemeClr val="hlink"/>
                </a:solidFill>
              </a:rPr>
              <a:t>	   </a:t>
            </a:r>
            <a:r>
              <a:rPr lang="en-US" altLang="zh-CN" sz="1900" dirty="0">
                <a:solidFill>
                  <a:srgbClr val="0000FF"/>
                </a:solidFill>
              </a:rPr>
              <a:t>1</a:t>
            </a:r>
            <a:r>
              <a:rPr lang="zh-CN" altLang="en-US" sz="1900" dirty="0">
                <a:solidFill>
                  <a:srgbClr val="0000FF"/>
                </a:solidFill>
              </a:rPr>
              <a:t>次比较</a:t>
            </a:r>
            <a:endParaRPr lang="en-US" altLang="zh-CN" sz="1900" dirty="0">
              <a:solidFill>
                <a:srgbClr val="0000FF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ts val="12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900" dirty="0"/>
              <a:t>AAA</a:t>
            </a:r>
            <a:r>
              <a:rPr lang="en-US" altLang="zh-CN" sz="1900" dirty="0">
                <a:solidFill>
                  <a:srgbClr val="FF6600"/>
                </a:solidFill>
              </a:rPr>
              <a:t>A</a:t>
            </a:r>
            <a:r>
              <a:rPr lang="en-US" altLang="zh-CN" sz="1900" dirty="0"/>
              <a:t>AAAAAAAAAAAAAAAAAH</a:t>
            </a:r>
            <a:endParaRPr lang="en-US" altLang="zh-CN" sz="1900" dirty="0">
              <a:solidFill>
                <a:schemeClr val="hlink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900" dirty="0">
                <a:solidFill>
                  <a:srgbClr val="FF6600"/>
                </a:solidFill>
              </a:rPr>
              <a:t>	  O</a:t>
            </a:r>
            <a:r>
              <a:rPr lang="en-US" altLang="zh-CN" sz="1900" dirty="0"/>
              <a:t>OOOH</a:t>
            </a:r>
            <a:r>
              <a:rPr lang="en-US" altLang="zh-CN" sz="1900" dirty="0">
                <a:solidFill>
                  <a:schemeClr val="hlink"/>
                </a:solidFill>
              </a:rPr>
              <a:t>   		</a:t>
            </a:r>
            <a:r>
              <a:rPr lang="en-US" altLang="zh-CN" sz="1900" dirty="0">
                <a:solidFill>
                  <a:srgbClr val="0000FF"/>
                </a:solidFill>
              </a:rPr>
              <a:t>1</a:t>
            </a:r>
            <a:r>
              <a:rPr lang="zh-CN" altLang="en-US" sz="1900" dirty="0">
                <a:solidFill>
                  <a:srgbClr val="0000FF"/>
                </a:solidFill>
              </a:rPr>
              <a:t>次比较</a:t>
            </a:r>
            <a:endParaRPr lang="en-US" altLang="zh-CN" sz="1900" dirty="0">
              <a:solidFill>
                <a:srgbClr val="0000FF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+mn-lt"/>
              </a:rPr>
              <a:t>…………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900" dirty="0"/>
              <a:t>AAAAAAAAAAAAAAAAA</a:t>
            </a:r>
            <a:r>
              <a:rPr lang="en-US" altLang="zh-CN" sz="1900" dirty="0">
                <a:solidFill>
                  <a:srgbClr val="FF6600"/>
                </a:solidFill>
              </a:rPr>
              <a:t>A</a:t>
            </a:r>
            <a:r>
              <a:rPr lang="en-US" altLang="zh-CN" sz="1900" dirty="0"/>
              <a:t>AAAH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900" dirty="0">
                <a:solidFill>
                  <a:srgbClr val="FF6600"/>
                </a:solidFill>
              </a:rPr>
              <a:t>	  	</a:t>
            </a:r>
            <a:r>
              <a:rPr lang="en-US" altLang="zh-CN" sz="1900" dirty="0">
                <a:solidFill>
                  <a:srgbClr val="0000FF"/>
                </a:solidFill>
              </a:rPr>
              <a:t>      1</a:t>
            </a:r>
            <a:r>
              <a:rPr lang="zh-CN" altLang="en-US" sz="1900" dirty="0">
                <a:solidFill>
                  <a:srgbClr val="0000FF"/>
                </a:solidFill>
              </a:rPr>
              <a:t>次比较       </a:t>
            </a:r>
            <a:r>
              <a:rPr lang="en-US" altLang="zh-CN" sz="1900" dirty="0">
                <a:solidFill>
                  <a:srgbClr val="0000FF"/>
                </a:solidFill>
              </a:rPr>
              <a:t> </a:t>
            </a:r>
            <a:r>
              <a:rPr lang="en-US" altLang="zh-CN" sz="1900" dirty="0">
                <a:solidFill>
                  <a:srgbClr val="FF6600"/>
                </a:solidFill>
              </a:rPr>
              <a:t>O</a:t>
            </a:r>
            <a:r>
              <a:rPr lang="en-US" altLang="zh-CN" sz="1900" dirty="0"/>
              <a:t>OOOH</a:t>
            </a:r>
          </a:p>
        </p:txBody>
      </p:sp>
    </p:spTree>
    <p:extLst>
      <p:ext uri="{BB962C8B-B14F-4D97-AF65-F5344CB8AC3E}">
        <p14:creationId xmlns:p14="http://schemas.microsoft.com/office/powerpoint/2010/main" val="1730109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Case: naïve pattern matching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tr-TR" dirty="0"/>
              <a:t>举个例子，如果给定文本串</a:t>
            </a:r>
            <a:r>
              <a:rPr lang="tr-TR" altLang="zh-CN" dirty="0"/>
              <a:t>S</a:t>
            </a:r>
            <a:r>
              <a:rPr lang="zh-CN" altLang="en-US" dirty="0"/>
              <a:t> </a:t>
            </a:r>
            <a:r>
              <a:rPr lang="tr-TR" altLang="zh-CN" dirty="0"/>
              <a:t>“</a:t>
            </a:r>
            <a:r>
              <a:rPr lang="tr-TR" altLang="zh-CN" dirty="0">
                <a:solidFill>
                  <a:srgbClr val="FF0000"/>
                </a:solidFill>
              </a:rPr>
              <a:t>BBC ABCDAB ABCDABCDABDE</a:t>
            </a:r>
            <a:r>
              <a:rPr lang="tr-TR" altLang="zh-CN" dirty="0"/>
              <a:t>”</a:t>
            </a:r>
            <a:r>
              <a:rPr lang="zh-CN" altLang="tr-TR" dirty="0"/>
              <a:t>，和模式串</a:t>
            </a:r>
            <a:r>
              <a:rPr lang="tr-TR" altLang="zh-CN" dirty="0"/>
              <a:t>P</a:t>
            </a:r>
            <a:r>
              <a:rPr lang="zh-CN" altLang="en-US" dirty="0"/>
              <a:t> </a:t>
            </a:r>
            <a:r>
              <a:rPr lang="tr-TR" altLang="zh-CN" dirty="0"/>
              <a:t>“</a:t>
            </a:r>
            <a:r>
              <a:rPr lang="tr-TR" altLang="zh-CN" dirty="0">
                <a:solidFill>
                  <a:srgbClr val="FF0000"/>
                </a:solidFill>
              </a:rPr>
              <a:t>ABCDABD</a:t>
            </a:r>
            <a:r>
              <a:rPr lang="tr-TR" altLang="zh-CN" dirty="0"/>
              <a:t>”</a:t>
            </a:r>
            <a:r>
              <a:rPr lang="zh-CN" altLang="en-US" dirty="0"/>
              <a:t>。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00" y="2529285"/>
            <a:ext cx="8712000" cy="238152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16000" y="5668502"/>
            <a:ext cx="3696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参考资料：</a:t>
            </a:r>
            <a:r>
              <a:rPr lang="en-US" altLang="zh-CN" sz="1600" dirty="0"/>
              <a:t>《</a:t>
            </a:r>
            <a:r>
              <a:rPr lang="zh-CN" altLang="en-US" sz="1600" dirty="0"/>
              <a:t>从头到尾彻底理解KMP</a:t>
            </a:r>
            <a:r>
              <a:rPr lang="en-US" altLang="zh-CN" sz="1600" dirty="0"/>
              <a:t>》</a:t>
            </a:r>
            <a:r>
              <a:rPr lang="zh-CN" alt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3747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Case: naïve pattern matching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8935"/>
            <a:ext cx="9144000" cy="24628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8" y="3596963"/>
            <a:ext cx="9042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66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Case: naïve pattern matching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104900"/>
            <a:ext cx="8826500" cy="2324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" y="3769500"/>
            <a:ext cx="8826500" cy="235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51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Case: naïve pattern matching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32" y="1031268"/>
            <a:ext cx="8597736" cy="365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930092" y="1029905"/>
            <a:ext cx="6556558" cy="17614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Think deeper for the pattern matching of the string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923" y="3224463"/>
            <a:ext cx="2063402" cy="2823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42961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2000" y="212659"/>
            <a:ext cx="8532386" cy="606041"/>
          </a:xfrm>
        </p:spPr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An improved pattern matching--KMP algorithm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每当一趟匹配过程出现字符不相等时，主串指示器不用回溯，而是利用已经得到的“部分匹配”结果，将模式串的指示器向右“</a:t>
            </a:r>
            <a:r>
              <a:rPr lang="zh-CN" altLang="en-US" sz="2000" b="1" dirty="0">
                <a:solidFill>
                  <a:srgbClr val="FF0000"/>
                </a:solidFill>
              </a:rPr>
              <a:t>滑动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”尽可能远的一段距离后，继续进行比较。</a:t>
            </a:r>
            <a:endParaRPr lang="en-US" altLang="zh-CN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2000" b="1" dirty="0">
                <a:latin typeface="Microsoft YaHei" charset="0"/>
                <a:ea typeface="Microsoft YaHei" charset="0"/>
                <a:cs typeface="Microsoft YaHei" charset="0"/>
              </a:rPr>
              <a:t>Knuth-Morris-Pratt </a:t>
            </a:r>
            <a:r>
              <a:rPr lang="zh-CN" altLang="en-US" sz="2000" b="1" dirty="0">
                <a:latin typeface="Microsoft YaHei" charset="0"/>
                <a:ea typeface="Microsoft YaHei" charset="0"/>
                <a:cs typeface="Microsoft YaHei" charset="0"/>
              </a:rPr>
              <a:t>字符串查找算法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，简称为 “</a:t>
            </a:r>
            <a:r>
              <a:rPr lang="en-US" altLang="zh-CN" sz="20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KMP</a:t>
            </a:r>
            <a:r>
              <a:rPr lang="zh-CN" altLang="en-US" sz="20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算法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”，常用于在一个文本串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S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内查找一个模式串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P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的出现位置，这个算法由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Donald </a:t>
            </a:r>
            <a:r>
              <a:rPr lang="en-US" altLang="zh-CN" sz="2000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K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nuth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James H. </a:t>
            </a:r>
            <a:r>
              <a:rPr lang="en-US" altLang="zh-CN" sz="2000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M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orris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Vaughan </a:t>
            </a:r>
            <a:r>
              <a:rPr lang="en-US" altLang="zh-CN" sz="2000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ratt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、三人同时独立发现，后取这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人的姓氏命名此算法。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6388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999" y="212659"/>
            <a:ext cx="8499729" cy="606041"/>
          </a:xfrm>
        </p:spPr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An improved pattern matching--KMP algorithm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77" y="927703"/>
            <a:ext cx="8346623" cy="510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88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Steps of KMP algorithm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0" y="981776"/>
            <a:ext cx="8280000" cy="50586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b="1" dirty="0"/>
              <a:t>KMP</a:t>
            </a:r>
            <a:r>
              <a:rPr kumimoji="1" lang="zh-CN" altLang="en-US" b="1" dirty="0"/>
              <a:t>的算法流程</a:t>
            </a:r>
            <a:endParaRPr kumimoji="1" lang="en-US" altLang="zh-CN" b="1" dirty="0"/>
          </a:p>
          <a:p>
            <a:pPr marL="0" indent="0">
              <a:buNone/>
            </a:pPr>
            <a:endParaRPr kumimoji="1" lang="en-US" altLang="zh-CN" b="1" dirty="0"/>
          </a:p>
          <a:p>
            <a:pPr marL="0" indent="0">
              <a:buNone/>
            </a:pPr>
            <a:endParaRPr kumimoji="1" lang="en-US" altLang="zh-CN" b="1" dirty="0"/>
          </a:p>
          <a:p>
            <a:pPr marL="0" indent="0">
              <a:buNone/>
            </a:pPr>
            <a:endParaRPr kumimoji="1" lang="en-US" altLang="zh-CN" b="1" dirty="0"/>
          </a:p>
          <a:p>
            <a:pPr marL="0" indent="0">
              <a:buNone/>
            </a:pPr>
            <a:endParaRPr kumimoji="1" lang="en-US" altLang="zh-CN" b="1" dirty="0"/>
          </a:p>
          <a:p>
            <a:pPr marL="0" indent="0">
              <a:buNone/>
            </a:pPr>
            <a:endParaRPr kumimoji="1" lang="en-US" altLang="zh-CN" b="1" dirty="0"/>
          </a:p>
          <a:p>
            <a:pPr marL="0" indent="0">
              <a:buNone/>
            </a:pPr>
            <a:endParaRPr kumimoji="1" lang="en-US" altLang="zh-CN" b="1" dirty="0"/>
          </a:p>
          <a:p>
            <a:pPr marL="0" indent="0">
              <a:lnSpc>
                <a:spcPct val="125000"/>
              </a:lnSpc>
              <a:buNone/>
            </a:pPr>
            <a:r>
              <a:rPr lang="zh-CN" altLang="en-US" dirty="0"/>
              <a:t>① 寻找前缀和后缀最长公共元素长度</a:t>
            </a:r>
          </a:p>
          <a:p>
            <a:pPr marL="0" indent="0">
              <a:lnSpc>
                <a:spcPct val="125000"/>
              </a:lnSpc>
              <a:buNone/>
            </a:pPr>
            <a:r>
              <a:rPr lang="zh-CN" altLang="en-US" dirty="0"/>
              <a:t>② 求</a:t>
            </a:r>
            <a:r>
              <a:rPr lang="en-US" altLang="zh-CN" dirty="0">
                <a:solidFill>
                  <a:srgbClr val="FF0000"/>
                </a:solidFill>
              </a:rPr>
              <a:t>next</a:t>
            </a:r>
            <a:r>
              <a:rPr lang="zh-CN" altLang="en-US" dirty="0">
                <a:solidFill>
                  <a:srgbClr val="FF0000"/>
                </a:solidFill>
              </a:rPr>
              <a:t>数组</a:t>
            </a:r>
          </a:p>
          <a:p>
            <a:pPr marL="0" indent="0">
              <a:lnSpc>
                <a:spcPct val="125000"/>
              </a:lnSpc>
              <a:buNone/>
            </a:pPr>
            <a:r>
              <a:rPr lang="zh-CN" altLang="en-US" dirty="0"/>
              <a:t>③ 匹配失配的处理</a:t>
            </a:r>
          </a:p>
          <a:p>
            <a:pPr marL="0" indent="0">
              <a:buNone/>
            </a:pPr>
            <a:endParaRPr kumimoji="1" lang="zh-CN" altLang="en-US" b="1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653223"/>
            <a:ext cx="8585200" cy="23495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501" y="4405256"/>
            <a:ext cx="1793499" cy="1775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5816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KMP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algorithm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kumimoji="1" lang="zh-CN" altLang="en-US" sz="2000" dirty="0"/>
              <a:t>寻找前缀和后缀最长公共元素长度</a:t>
            </a:r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kumimoji="1" lang="zh-CN" altLang="en-US" sz="1800" dirty="0"/>
              <a:t>如果给定的模式串是：“</a:t>
            </a:r>
            <a:r>
              <a:rPr kumimoji="1" lang="en-US" altLang="zh-CN" sz="1800" b="1" dirty="0">
                <a:solidFill>
                  <a:srgbClr val="C00000"/>
                </a:solidFill>
              </a:rPr>
              <a:t>ABCDABD</a:t>
            </a:r>
            <a:r>
              <a:rPr kumimoji="1" lang="en-US" altLang="zh-CN" sz="1800" dirty="0"/>
              <a:t>”</a:t>
            </a:r>
            <a:r>
              <a:rPr kumimoji="1" lang="zh-CN" altLang="en-US" sz="1800" dirty="0"/>
              <a:t>，从左至右遍历整个模式串，其各个子串的前缀后缀分别如下表格所示：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2260842"/>
            <a:ext cx="88519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33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Basic concepts of string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字符串</a:t>
            </a: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(String)</a:t>
            </a:r>
            <a:r>
              <a:rPr lang="zh-CN" altLang="en-US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是零个或多个字符组成的有限序列。一般记作</a:t>
            </a:r>
            <a:r>
              <a:rPr lang="en-US" altLang="zh-CN" i="1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altLang="zh-CN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=“a</a:t>
            </a:r>
            <a:r>
              <a:rPr lang="en-US" altLang="zh-CN" baseline="-2000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en-US" altLang="zh-CN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altLang="zh-CN" baseline="-2000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zh-CN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altLang="zh-CN" baseline="-2000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altLang="zh-CN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…a</a:t>
            </a:r>
            <a:r>
              <a:rPr lang="en-US" altLang="zh-CN" baseline="-2000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altLang="zh-CN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r>
              <a:rPr lang="zh-CN" altLang="en-US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，其中 </a:t>
            </a:r>
            <a:r>
              <a:rPr lang="en-US" altLang="zh-CN" i="1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altLang="zh-CN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是串名，双引号括起来的字符序列是串值；</a:t>
            </a:r>
            <a:r>
              <a:rPr lang="en-US" altLang="zh-CN" dirty="0" err="1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altLang="zh-CN" baseline="-20000" dirty="0" err="1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altLang="zh-CN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(1≦</a:t>
            </a:r>
            <a:r>
              <a:rPr lang="en-US" altLang="zh-CN" i="1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altLang="zh-CN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≦</a:t>
            </a:r>
            <a:r>
              <a:rPr lang="en-US" altLang="zh-CN" i="1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altLang="zh-CN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zh-CN" altLang="en-US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可以是字母、数字或其它字符；</a:t>
            </a:r>
            <a:endParaRPr lang="en-US" altLang="zh-CN" dirty="0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zh-CN" altLang="en-US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串中所包含的字符个数称为该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串的长度</a:t>
            </a:r>
            <a:r>
              <a:rPr lang="zh-CN" altLang="en-US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。长度为零的串称为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空串</a:t>
            </a: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(Empty String)</a:t>
            </a:r>
            <a:r>
              <a:rPr lang="zh-CN" altLang="en-US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，它不包含任何字符。</a:t>
            </a:r>
            <a:endParaRPr lang="en-US" altLang="zh-CN" dirty="0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zh-CN" altLang="en-US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通常将仅由一个或多个空格组成的串称为</a:t>
            </a:r>
            <a:r>
              <a:rPr lang="zh-CN" altLang="en-US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空白串</a:t>
            </a:r>
            <a:r>
              <a:rPr lang="en-US" altLang="zh-CN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(Blank String)</a:t>
            </a:r>
            <a:endParaRPr lang="zh-CN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注意：空串和空白串的不同，例如</a:t>
            </a:r>
            <a:r>
              <a:rPr lang="zh-CN" altLang="en-US" dirty="0">
                <a:highlight>
                  <a:srgbClr val="C0C0C0"/>
                </a:highlight>
                <a:latin typeface="Times New Roman" charset="0"/>
                <a:ea typeface="Times New Roman" charset="0"/>
                <a:cs typeface="Times New Roman" charset="0"/>
              </a:rPr>
              <a:t>“  ”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和</a:t>
            </a:r>
            <a:r>
              <a:rPr lang="zh-CN" altLang="en-US" dirty="0">
                <a:highlight>
                  <a:srgbClr val="FFFF00"/>
                </a:highlight>
                <a:latin typeface="Times New Roman" charset="0"/>
                <a:ea typeface="Times New Roman" charset="0"/>
                <a:cs typeface="Times New Roman" charset="0"/>
              </a:rPr>
              <a:t>“”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分别表示长度为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的空白串和长度为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0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的空串。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endParaRPr lang="en-US" altLang="zh-CN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  <a:cs typeface="Times New Roman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81851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KMP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algorithm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kumimoji="1" lang="zh-CN" altLang="en-US" sz="2000" dirty="0"/>
              <a:t>寻找前缀和后缀最长公共元素长度</a:t>
            </a:r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kumimoji="1" lang="zh-CN" altLang="en-US" sz="1800" dirty="0"/>
              <a:t>如果给定的模式串是：“</a:t>
            </a:r>
            <a:r>
              <a:rPr kumimoji="1" lang="en-US" altLang="zh-CN" sz="1800" b="1" dirty="0">
                <a:solidFill>
                  <a:srgbClr val="C00000"/>
                </a:solidFill>
              </a:rPr>
              <a:t>ABCDABD</a:t>
            </a:r>
            <a:r>
              <a:rPr kumimoji="1" lang="en-US" altLang="zh-CN" sz="1800" dirty="0"/>
              <a:t>”</a:t>
            </a:r>
            <a:r>
              <a:rPr kumimoji="1" lang="zh-CN" altLang="en-US" sz="1800" dirty="0"/>
              <a:t>，则字符串对应的各个前缀后缀的公共元素的最大长度表为（下简称</a:t>
            </a:r>
            <a:r>
              <a:rPr kumimoji="1" lang="en-US" altLang="zh-CN" sz="1800" dirty="0"/>
              <a:t>《</a:t>
            </a:r>
            <a:r>
              <a:rPr kumimoji="1" lang="zh-CN" altLang="en-US" sz="1800" dirty="0"/>
              <a:t>最大长度表</a:t>
            </a:r>
            <a:r>
              <a:rPr kumimoji="1" lang="en-US" altLang="zh-CN" sz="1800" dirty="0"/>
              <a:t>》</a:t>
            </a:r>
            <a:r>
              <a:rPr kumimoji="1" lang="zh-CN" altLang="en-US" sz="1800" dirty="0"/>
              <a:t>）：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2508026"/>
            <a:ext cx="81407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KMP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algorithm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《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最大长度表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》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匹配</a:t>
            </a:r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因为模式串中首尾可能会有重复的字符，故可得出下述结论：</a:t>
            </a:r>
          </a:p>
          <a:p>
            <a:pPr lvl="1">
              <a:lnSpc>
                <a:spcPct val="125000"/>
              </a:lnSpc>
              <a:spcBef>
                <a:spcPts val="600"/>
              </a:spcBef>
            </a:pP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lvl="1">
              <a:lnSpc>
                <a:spcPct val="125000"/>
              </a:lnSpc>
              <a:spcBef>
                <a:spcPts val="600"/>
              </a:spcBef>
            </a:pP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lvl="1">
              <a:lnSpc>
                <a:spcPct val="125000"/>
              </a:lnSpc>
              <a:spcBef>
                <a:spcPts val="600"/>
              </a:spcBef>
            </a:pP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tr-TR" dirty="0">
                <a:latin typeface="Microsoft YaHei" charset="0"/>
                <a:ea typeface="Microsoft YaHei" charset="0"/>
                <a:cs typeface="Microsoft YaHei" charset="0"/>
              </a:rPr>
              <a:t>给定文本串“</a:t>
            </a:r>
            <a:r>
              <a:rPr lang="tr-TR" altLang="zh-CN" dirty="0">
                <a:latin typeface="Microsoft YaHei" charset="0"/>
                <a:ea typeface="Microsoft YaHei" charset="0"/>
                <a:cs typeface="Microsoft YaHei" charset="0"/>
              </a:rPr>
              <a:t>BBC ABCDAB ABCDABCDABDE”</a:t>
            </a:r>
            <a:r>
              <a:rPr lang="zh-CN" altLang="tr-TR" dirty="0">
                <a:latin typeface="Microsoft YaHei" charset="0"/>
                <a:ea typeface="Microsoft YaHei" charset="0"/>
                <a:cs typeface="Microsoft YaHei" charset="0"/>
              </a:rPr>
              <a:t>，和模式串“</a:t>
            </a:r>
            <a:r>
              <a:rPr lang="tr-TR" altLang="zh-CN" dirty="0">
                <a:latin typeface="Microsoft YaHei" charset="0"/>
                <a:ea typeface="Microsoft YaHei" charset="0"/>
                <a:cs typeface="Microsoft YaHei" charset="0"/>
              </a:rPr>
              <a:t>ABCDABD”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160264" y="2110194"/>
            <a:ext cx="6823471" cy="86177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zh-CN" altLang="en-US" sz="2000" b="1" dirty="0"/>
              <a:t>失配时，模式串向右移动的位数为：</a:t>
            </a:r>
          </a:p>
          <a:p>
            <a:pPr algn="ctr">
              <a:spcBef>
                <a:spcPts val="1200"/>
              </a:spcBef>
            </a:pPr>
            <a:r>
              <a:rPr lang="zh-CN" altLang="en-US" sz="2000" b="1" dirty="0"/>
              <a:t>已匹配字符数 </a:t>
            </a:r>
            <a:r>
              <a:rPr lang="en-US" altLang="zh-CN" sz="2000" b="1" dirty="0"/>
              <a:t>- </a:t>
            </a:r>
            <a:r>
              <a:rPr lang="zh-CN" altLang="en-US" sz="2000" b="1" dirty="0"/>
              <a:t>失配字符的上一位字符所对应的最大长度值</a:t>
            </a:r>
            <a:endParaRPr kumimoji="1" lang="zh-CN" altLang="en-US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4429230"/>
            <a:ext cx="72263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194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KMP--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《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最大长度表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》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匹配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5025939"/>
            <a:ext cx="8140700" cy="1079500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32000" y="818700"/>
            <a:ext cx="8280000" cy="522174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/>
              <a:t>1. </a:t>
            </a:r>
            <a:r>
              <a:rPr kumimoji="1" lang="zh-CN" altLang="en-US" dirty="0"/>
              <a:t>因为模式串中的字符</a:t>
            </a:r>
            <a:r>
              <a:rPr kumimoji="1" lang="en-US" altLang="zh-CN" dirty="0"/>
              <a:t>A</a:t>
            </a:r>
            <a:r>
              <a:rPr kumimoji="1" lang="zh-CN" altLang="en-US" dirty="0"/>
              <a:t>跟文本串中的字符</a:t>
            </a:r>
            <a:r>
              <a:rPr kumimoji="1" lang="en-US" altLang="zh-CN" dirty="0"/>
              <a:t>B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</a:t>
            </a:r>
            <a:r>
              <a:rPr kumimoji="1" lang="zh-CN" altLang="en-US" dirty="0"/>
              <a:t>、空格一开始就不匹配，所以不必考虑结论，直接将模式串不断的右移一位即可，直到模式串中的字符</a:t>
            </a:r>
            <a:r>
              <a:rPr kumimoji="1" lang="en-US" altLang="zh-CN" dirty="0"/>
              <a:t>A</a:t>
            </a:r>
            <a:r>
              <a:rPr kumimoji="1" lang="zh-CN" altLang="en-US" dirty="0"/>
              <a:t>跟文本串的第</a:t>
            </a:r>
            <a:r>
              <a:rPr kumimoji="1" lang="en-US" altLang="zh-CN" dirty="0"/>
              <a:t>5</a:t>
            </a:r>
            <a:r>
              <a:rPr kumimoji="1" lang="zh-CN" altLang="en-US" dirty="0"/>
              <a:t>个字符</a:t>
            </a:r>
            <a:r>
              <a:rPr kumimoji="1" lang="en-US" altLang="zh-CN" dirty="0"/>
              <a:t>A</a:t>
            </a:r>
            <a:r>
              <a:rPr kumimoji="1" lang="zh-CN" altLang="en-US" dirty="0"/>
              <a:t>匹配成功：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43984"/>
            <a:ext cx="70104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29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KMP--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《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最大长度表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》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匹配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32000" y="818700"/>
            <a:ext cx="8280000" cy="52217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/>
              <a:t>2. </a:t>
            </a:r>
            <a:r>
              <a:rPr kumimoji="1" lang="zh-CN" altLang="en-US" sz="2000" dirty="0"/>
              <a:t>继续往后匹配，当模式串最后一个字符</a:t>
            </a:r>
            <a:r>
              <a:rPr kumimoji="1" lang="en-US" altLang="zh-CN" sz="2000" dirty="0"/>
              <a:t>D</a:t>
            </a:r>
            <a:r>
              <a:rPr kumimoji="1" lang="zh-CN" altLang="en-US" sz="2000" dirty="0"/>
              <a:t>跟文本串匹配时失配，显而易见，模式串需要向右移动。但向右移动多少位呢？因为此时已经匹配的字符数为</a:t>
            </a:r>
            <a:r>
              <a:rPr kumimoji="1" lang="en-US" altLang="zh-CN" sz="2000" dirty="0"/>
              <a:t>6</a:t>
            </a:r>
            <a:r>
              <a:rPr kumimoji="1" lang="zh-CN" altLang="en-US" sz="2000" dirty="0"/>
              <a:t>个（</a:t>
            </a:r>
            <a:r>
              <a:rPr kumimoji="1" lang="en-US" altLang="zh-CN" sz="2000" b="1" dirty="0"/>
              <a:t>ABCDAB</a:t>
            </a:r>
            <a:r>
              <a:rPr kumimoji="1" lang="zh-CN" altLang="en-US" sz="2000" dirty="0"/>
              <a:t>），然后根据</a:t>
            </a:r>
            <a:r>
              <a:rPr kumimoji="1" lang="en-US" altLang="zh-CN" sz="2000" dirty="0"/>
              <a:t>《</a:t>
            </a:r>
            <a:r>
              <a:rPr kumimoji="1" lang="zh-CN" altLang="en-US" sz="2000" dirty="0"/>
              <a:t>最大长度表</a:t>
            </a:r>
            <a:r>
              <a:rPr kumimoji="1" lang="en-US" altLang="zh-CN" sz="2000" dirty="0"/>
              <a:t>》</a:t>
            </a:r>
            <a:r>
              <a:rPr kumimoji="1" lang="zh-CN" altLang="en-US" sz="2000" dirty="0"/>
              <a:t>可得失配字符</a:t>
            </a:r>
            <a:r>
              <a:rPr kumimoji="1" lang="en-US" altLang="zh-CN" sz="2000" dirty="0"/>
              <a:t>D</a:t>
            </a:r>
            <a:r>
              <a:rPr kumimoji="1" lang="zh-CN" altLang="en-US" sz="2000" dirty="0"/>
              <a:t>的上一位字符</a:t>
            </a:r>
            <a:r>
              <a:rPr kumimoji="1" lang="en-US" altLang="zh-CN" sz="2000" dirty="0"/>
              <a:t>B</a:t>
            </a:r>
            <a:r>
              <a:rPr kumimoji="1" lang="zh-CN" altLang="en-US" sz="2000" dirty="0"/>
              <a:t>对应的长度值为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，所以根据之前的结论，可知需要向右移动</a:t>
            </a:r>
            <a:r>
              <a:rPr kumimoji="1" lang="en-US" altLang="zh-CN" sz="2000" dirty="0"/>
              <a:t>6 - 2 = 4 </a:t>
            </a:r>
            <a:r>
              <a:rPr kumimoji="1" lang="zh-CN" altLang="en-US" sz="2000" dirty="0"/>
              <a:t>位。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3348323"/>
            <a:ext cx="6997700" cy="1485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5424426-6BC6-4E04-BE70-2050CC48E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956" y="4968743"/>
            <a:ext cx="6420087" cy="11165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263" y="4224770"/>
            <a:ext cx="3979312" cy="58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485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KMP--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《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最大长度表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》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匹配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5025939"/>
            <a:ext cx="8140700" cy="1079500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32000" y="818700"/>
            <a:ext cx="8280000" cy="52217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3. </a:t>
            </a:r>
            <a:r>
              <a:rPr kumimoji="1" lang="zh-CN" altLang="en-US" dirty="0"/>
              <a:t>模式串向右移动</a:t>
            </a:r>
            <a:r>
              <a:rPr kumimoji="1" lang="en-US" altLang="zh-CN" dirty="0"/>
              <a:t>4</a:t>
            </a:r>
            <a:r>
              <a:rPr kumimoji="1" lang="zh-CN" altLang="en-US" dirty="0"/>
              <a:t>位后，发现</a:t>
            </a:r>
            <a:r>
              <a:rPr kumimoji="1" lang="en-US" altLang="zh-CN" dirty="0"/>
              <a:t>C</a:t>
            </a:r>
            <a:r>
              <a:rPr kumimoji="1" lang="zh-CN" altLang="en-US" dirty="0"/>
              <a:t>处再度失配，因为此时已经匹配了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个字符（</a:t>
            </a:r>
            <a:r>
              <a:rPr kumimoji="1" lang="en-US" altLang="zh-CN" dirty="0"/>
              <a:t>AB</a:t>
            </a:r>
            <a:r>
              <a:rPr kumimoji="1" lang="zh-CN" altLang="en-US" dirty="0"/>
              <a:t>），且上一位字符</a:t>
            </a:r>
            <a:r>
              <a:rPr kumimoji="1" lang="en-US" altLang="zh-CN" dirty="0"/>
              <a:t>B</a:t>
            </a:r>
            <a:r>
              <a:rPr kumimoji="1" lang="zh-CN" altLang="en-US" dirty="0"/>
              <a:t>对应的最大长度值为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，所以向右移动：</a:t>
            </a:r>
            <a:r>
              <a:rPr kumimoji="1" lang="en-US" altLang="zh-CN" dirty="0"/>
              <a:t>2 - 0 =2 </a:t>
            </a:r>
            <a:r>
              <a:rPr kumimoji="1" lang="zh-CN" altLang="en-US" dirty="0"/>
              <a:t>位。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103217"/>
            <a:ext cx="70104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0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KMP--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《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最大长度表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》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匹配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0" y="914400"/>
            <a:ext cx="8280000" cy="5126040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4. A</a:t>
            </a:r>
            <a:r>
              <a:rPr kumimoji="1" lang="zh-CN" altLang="en-US" sz="2000" dirty="0"/>
              <a:t>与空格失配，向右移动 </a:t>
            </a:r>
            <a:r>
              <a:rPr kumimoji="1" lang="en-US" altLang="zh-CN" sz="2000" dirty="0"/>
              <a:t>1 </a:t>
            </a:r>
            <a:r>
              <a:rPr kumimoji="1" lang="zh-CN" altLang="en-US" sz="2000" dirty="0"/>
              <a:t>位。</a:t>
            </a:r>
          </a:p>
          <a:p>
            <a:endParaRPr kumimoji="1" lang="zh-CN" altLang="en-US" sz="2000" dirty="0"/>
          </a:p>
          <a:p>
            <a:endParaRPr kumimoji="1" lang="zh-CN" altLang="en-US" sz="2000" dirty="0"/>
          </a:p>
          <a:p>
            <a:endParaRPr kumimoji="1" lang="zh-CN" altLang="en-US" dirty="0"/>
          </a:p>
          <a:p>
            <a:endParaRPr kumimoji="1" lang="zh-CN" altLang="en-US" sz="700" dirty="0"/>
          </a:p>
          <a:p>
            <a:pPr>
              <a:lnSpc>
                <a:spcPct val="125000"/>
              </a:lnSpc>
            </a:pPr>
            <a:r>
              <a:rPr kumimoji="1" lang="en-US" altLang="zh-CN" sz="2000" dirty="0"/>
              <a:t>5. </a:t>
            </a:r>
            <a:r>
              <a:rPr kumimoji="1" lang="zh-CN" altLang="en-US" sz="2000" dirty="0"/>
              <a:t>继续比较，发现</a:t>
            </a:r>
            <a:r>
              <a:rPr kumimoji="1" lang="en-US" altLang="zh-CN" sz="2000" dirty="0"/>
              <a:t>D</a:t>
            </a:r>
            <a:r>
              <a:rPr kumimoji="1" lang="zh-CN" altLang="en-US" sz="2000" dirty="0"/>
              <a:t>与</a:t>
            </a:r>
            <a:r>
              <a:rPr kumimoji="1" lang="en-US" altLang="zh-CN" sz="2000" dirty="0"/>
              <a:t>C </a:t>
            </a:r>
            <a:r>
              <a:rPr kumimoji="1" lang="zh-CN" altLang="en-US" sz="2000" dirty="0"/>
              <a:t>失配，故向右移动的位数为：已匹配的字符数</a:t>
            </a:r>
            <a:r>
              <a:rPr kumimoji="1" lang="en-US" altLang="zh-CN" sz="2000" dirty="0"/>
              <a:t>6</a:t>
            </a:r>
            <a:r>
              <a:rPr kumimoji="1" lang="zh-CN" altLang="en-US" sz="2000" dirty="0"/>
              <a:t>减去上一位字符</a:t>
            </a:r>
            <a:r>
              <a:rPr kumimoji="1" lang="en-US" altLang="zh-CN" sz="2000" dirty="0"/>
              <a:t>B</a:t>
            </a:r>
            <a:r>
              <a:rPr kumimoji="1" lang="zh-CN" altLang="en-US" sz="2000" dirty="0"/>
              <a:t>对应的最大长度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，即向右移动</a:t>
            </a:r>
            <a:r>
              <a:rPr kumimoji="1" lang="en-US" altLang="zh-CN" sz="2000" dirty="0"/>
              <a:t>6 - 2 = 4 </a:t>
            </a:r>
            <a:r>
              <a:rPr kumimoji="1" lang="zh-CN" altLang="en-US" sz="2000" dirty="0"/>
              <a:t>位。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5065695"/>
            <a:ext cx="8140700" cy="1079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" y="1282528"/>
            <a:ext cx="7099300" cy="1498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402" y="3657099"/>
            <a:ext cx="69596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694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KMP--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《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最大长度表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》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匹配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6. </a:t>
            </a:r>
            <a:r>
              <a:rPr kumimoji="1" lang="zh-CN" altLang="en-US" dirty="0"/>
              <a:t>经历第</a:t>
            </a:r>
            <a:r>
              <a:rPr kumimoji="1" lang="en-US" altLang="zh-CN" dirty="0"/>
              <a:t>5</a:t>
            </a:r>
            <a:r>
              <a:rPr kumimoji="1" lang="zh-CN" altLang="en-US" dirty="0"/>
              <a:t>步后，发现匹配成功，过程结束。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38243"/>
            <a:ext cx="70104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89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KMP--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根据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《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最大长度表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》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求出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next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数组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已知字符串“</a:t>
            </a:r>
            <a:r>
              <a:rPr kumimoji="1" lang="en-US" altLang="zh-CN" b="1" dirty="0">
                <a:solidFill>
                  <a:srgbClr val="C00000"/>
                </a:solidFill>
              </a:rPr>
              <a:t>ABCDABD</a:t>
            </a:r>
            <a:r>
              <a:rPr kumimoji="1" lang="en-US" altLang="zh-CN" dirty="0"/>
              <a:t>”</a:t>
            </a:r>
            <a:r>
              <a:rPr kumimoji="1" lang="zh-CN" altLang="en-US" dirty="0"/>
              <a:t>各个前缀后缀的最大公共元素长度分别为：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pPr marL="0" indent="0">
              <a:buNone/>
            </a:pPr>
            <a:endParaRPr kumimoji="1" lang="zh-CN" altLang="en-US" sz="4000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根据这个表可以得出下述结论：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失配时，模式串向右移动的位数为：</a:t>
            </a:r>
          </a:p>
          <a:p>
            <a:pPr marL="12700" lvl="1" indent="0" algn="ctr">
              <a:lnSpc>
                <a:spcPct val="150000"/>
              </a:lnSpc>
              <a:buNone/>
            </a:pPr>
            <a:r>
              <a:rPr kumimoji="1" lang="zh-CN" altLang="en-US" dirty="0"/>
              <a:t>已匹配字符数 </a:t>
            </a:r>
            <a:r>
              <a:rPr kumimoji="1" lang="en-US" altLang="zh-CN" dirty="0"/>
              <a:t>- </a:t>
            </a:r>
            <a:r>
              <a:rPr kumimoji="1" lang="zh-CN" altLang="en-US" dirty="0">
                <a:solidFill>
                  <a:srgbClr val="FF0000"/>
                </a:solidFill>
              </a:rPr>
              <a:t>失配字符的上一位字符所对应的最大长度值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750" y="2344030"/>
            <a:ext cx="73025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05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KMP--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根据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《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最大长度表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》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求出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next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数组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0" y="818700"/>
            <a:ext cx="8280000" cy="52217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利用最大长度表和结论进行匹配时，可以发现，当匹配到一个字符失配时，其实没必要考虑当前失配的字符，每次失配时，都是使用失配字符的上一位字符对应的最大长度值。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如此，便引出了</a:t>
            </a:r>
            <a:r>
              <a:rPr kumimoji="1" lang="en-US" altLang="zh-CN" b="1" dirty="0">
                <a:solidFill>
                  <a:srgbClr val="FF0000"/>
                </a:solidFill>
              </a:rPr>
              <a:t>next </a:t>
            </a:r>
            <a:r>
              <a:rPr kumimoji="1" lang="zh-CN" altLang="en-US" b="1" dirty="0">
                <a:solidFill>
                  <a:srgbClr val="FF0000"/>
                </a:solidFill>
              </a:rPr>
              <a:t>数组</a:t>
            </a:r>
            <a:r>
              <a:rPr kumimoji="1" lang="zh-CN" altLang="en-US" dirty="0"/>
              <a:t>。    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给定字符串“</a:t>
            </a:r>
            <a:r>
              <a:rPr kumimoji="1" lang="en-US" altLang="zh-CN" dirty="0"/>
              <a:t>ABCDABD”</a:t>
            </a:r>
            <a:r>
              <a:rPr kumimoji="1" lang="zh-CN" altLang="en-US" dirty="0"/>
              <a:t>，可求得它的</a:t>
            </a:r>
            <a:r>
              <a:rPr kumimoji="1" lang="en-US" altLang="zh-CN" dirty="0"/>
              <a:t>next </a:t>
            </a:r>
            <a:r>
              <a:rPr kumimoji="1" lang="zh-CN" altLang="en-US" dirty="0"/>
              <a:t>数组如下：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4693446"/>
            <a:ext cx="73025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88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KMP--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根据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《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最大长度表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》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求出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next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数组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0" y="940904"/>
            <a:ext cx="8280000" cy="50995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/>
              <a:t>把</a:t>
            </a:r>
            <a:r>
              <a:rPr kumimoji="1" lang="en-US" altLang="zh-CN" sz="2000" dirty="0"/>
              <a:t>next </a:t>
            </a:r>
            <a:r>
              <a:rPr kumimoji="1" lang="zh-CN" altLang="en-US" sz="2000" dirty="0"/>
              <a:t>数组跟之前求得的最大长度表对比后，不难发现，</a:t>
            </a:r>
            <a:r>
              <a:rPr kumimoji="1" lang="en-US" altLang="zh-CN" sz="2000" dirty="0"/>
              <a:t>next </a:t>
            </a:r>
            <a:r>
              <a:rPr kumimoji="1" lang="zh-CN" altLang="en-US" sz="2000" dirty="0"/>
              <a:t>数组相当于“最大长度值” 整体向右移动一位，然后初始值赋为</a:t>
            </a:r>
            <a:r>
              <a:rPr kumimoji="1" lang="en-US" altLang="zh-CN" sz="2000" dirty="0"/>
              <a:t>-1</a:t>
            </a:r>
            <a:r>
              <a:rPr kumimoji="1" lang="zh-CN" altLang="en-US" sz="2000" dirty="0"/>
              <a:t>。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换言之，对于给定的模式串：</a:t>
            </a:r>
            <a:r>
              <a:rPr kumimoji="1" lang="en-US" altLang="zh-CN" sz="2000" dirty="0"/>
              <a:t>ABCDABD</a:t>
            </a:r>
            <a:r>
              <a:rPr kumimoji="1" lang="zh-CN" altLang="en-US" sz="2000" dirty="0"/>
              <a:t>，它的最大长度表及</a:t>
            </a:r>
            <a:r>
              <a:rPr kumimoji="1" lang="en-US" altLang="zh-CN" sz="2000" dirty="0"/>
              <a:t>next </a:t>
            </a:r>
            <a:r>
              <a:rPr kumimoji="1" lang="zh-CN" altLang="en-US" sz="2000" dirty="0"/>
              <a:t>数组分别如下：</a:t>
            </a:r>
          </a:p>
          <a:p>
            <a:pPr>
              <a:lnSpc>
                <a:spcPct val="150000"/>
              </a:lnSpc>
            </a:pPr>
            <a:endParaRPr kumimoji="1" lang="zh-CN" altLang="en-US" sz="2000" dirty="0"/>
          </a:p>
          <a:p>
            <a:pPr>
              <a:lnSpc>
                <a:spcPct val="150000"/>
              </a:lnSpc>
            </a:pPr>
            <a:endParaRPr kumimoji="1" lang="zh-CN" altLang="en-US" sz="2000" dirty="0"/>
          </a:p>
          <a:p>
            <a:pPr>
              <a:lnSpc>
                <a:spcPct val="150000"/>
              </a:lnSpc>
            </a:pPr>
            <a:endParaRPr kumimoji="1" lang="zh-CN" altLang="en-US" sz="2000" dirty="0"/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 根据最大长度表求出了</a:t>
            </a:r>
            <a:r>
              <a:rPr kumimoji="1" lang="en-US" altLang="zh-CN" sz="2000" dirty="0"/>
              <a:t>next </a:t>
            </a:r>
            <a:r>
              <a:rPr kumimoji="1" lang="zh-CN" altLang="en-US" sz="2000" dirty="0"/>
              <a:t>数组后，从而有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3000395"/>
            <a:ext cx="8280000" cy="17043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6453" y="5462395"/>
            <a:ext cx="8393644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失配时，模式串向右移动的位数为：失配字符所在位置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失配字符对应的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next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值</a:t>
            </a:r>
          </a:p>
        </p:txBody>
      </p:sp>
    </p:spTree>
    <p:extLst>
      <p:ext uri="{BB962C8B-B14F-4D97-AF65-F5344CB8AC3E}">
        <p14:creationId xmlns:p14="http://schemas.microsoft.com/office/powerpoint/2010/main" val="1226650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Basic concepts of string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11560" y="1007390"/>
            <a:ext cx="7989888" cy="4974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FontTx/>
              <a:buNone/>
            </a:pPr>
            <a:r>
              <a:rPr lang="zh-CN" altLang="en-US" sz="2400" dirty="0">
                <a:ea typeface="宋体" pitchFamily="2" charset="-122"/>
              </a:rPr>
              <a:t>字符串的表示：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Tx/>
              <a:buNone/>
            </a:pPr>
            <a:r>
              <a:rPr lang="en-US" altLang="zh-CN" sz="2400" dirty="0">
                <a:ea typeface="宋体" pitchFamily="2" charset="-122"/>
              </a:rPr>
              <a:t>    </a:t>
            </a:r>
            <a:r>
              <a:rPr lang="en-US" altLang="zh-CN" sz="2800" b="1" i="1" dirty="0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s</a:t>
            </a:r>
            <a:r>
              <a:rPr lang="en-US" altLang="zh-CN" sz="2400" dirty="0">
                <a:ea typeface="宋体" pitchFamily="2" charset="-122"/>
              </a:rPr>
              <a:t>= “a</a:t>
            </a:r>
            <a:r>
              <a:rPr lang="en-US" altLang="zh-CN" sz="2400" baseline="-25000" dirty="0">
                <a:ea typeface="宋体" pitchFamily="2" charset="-122"/>
              </a:rPr>
              <a:t>1</a:t>
            </a:r>
            <a:r>
              <a:rPr lang="en-US" altLang="zh-CN" sz="2400" dirty="0">
                <a:ea typeface="宋体" pitchFamily="2" charset="-122"/>
              </a:rPr>
              <a:t>a</a:t>
            </a:r>
            <a:r>
              <a:rPr lang="en-US" altLang="zh-CN" sz="2400" baseline="-25000" dirty="0">
                <a:ea typeface="宋体" pitchFamily="2" charset="-122"/>
              </a:rPr>
              <a:t>2</a:t>
            </a:r>
            <a:r>
              <a:rPr lang="en-US" altLang="zh-CN" sz="2400" dirty="0">
                <a:ea typeface="宋体" pitchFamily="2" charset="-122"/>
              </a:rPr>
              <a:t>...a</a:t>
            </a:r>
            <a:r>
              <a:rPr lang="en-US" altLang="zh-CN" sz="2400" baseline="-25000" dirty="0">
                <a:ea typeface="宋体" pitchFamily="2" charset="-122"/>
              </a:rPr>
              <a:t>n</a:t>
            </a:r>
            <a:r>
              <a:rPr lang="en-US" altLang="zh-CN" sz="2400" dirty="0">
                <a:ea typeface="宋体" pitchFamily="2" charset="-122"/>
              </a:rPr>
              <a:t>”    (</a:t>
            </a:r>
            <a:r>
              <a:rPr lang="en-US" altLang="zh-CN" sz="2800" b="1" i="1" dirty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400" dirty="0">
                <a:ea typeface="宋体" pitchFamily="2" charset="-122"/>
                <a:sym typeface="Symbol" pitchFamily="18" charset="2"/>
              </a:rPr>
              <a:t></a:t>
            </a:r>
            <a:r>
              <a:rPr lang="en-US" altLang="zh-CN" sz="2400" dirty="0">
                <a:ea typeface="宋体" pitchFamily="2" charset="-122"/>
              </a:rPr>
              <a:t>0)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Tx/>
              <a:buNone/>
            </a:pPr>
            <a:r>
              <a:rPr lang="en-US" altLang="zh-CN" sz="2400" dirty="0">
                <a:ea typeface="宋体" pitchFamily="2" charset="-122"/>
              </a:rPr>
              <a:t>    </a:t>
            </a:r>
            <a:r>
              <a:rPr lang="en-US" altLang="zh-CN" sz="2800" b="1" i="1" dirty="0">
                <a:latin typeface="Times New Roman" pitchFamily="18" charset="0"/>
                <a:ea typeface="楷体_GB2312" pitchFamily="49" charset="-122"/>
              </a:rPr>
              <a:t>s</a:t>
            </a:r>
            <a:r>
              <a:rPr lang="en-US" altLang="zh-CN" sz="2400" dirty="0">
                <a:ea typeface="宋体" pitchFamily="2" charset="-122"/>
              </a:rPr>
              <a:t>1= “”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buFontTx/>
              <a:buNone/>
            </a:pPr>
            <a:r>
              <a:rPr lang="en-US" altLang="zh-CN" sz="2400" dirty="0">
                <a:ea typeface="宋体" pitchFamily="2" charset="-122"/>
              </a:rPr>
              <a:t>    </a:t>
            </a:r>
            <a:r>
              <a:rPr lang="en-US" altLang="zh-CN" sz="2800" b="1" i="1" dirty="0">
                <a:latin typeface="Times New Roman" pitchFamily="18" charset="0"/>
                <a:ea typeface="楷体_GB2312" pitchFamily="49" charset="-122"/>
              </a:rPr>
              <a:t>s</a:t>
            </a:r>
            <a:r>
              <a:rPr lang="en-US" altLang="zh-CN" sz="2400" dirty="0">
                <a:ea typeface="宋体" pitchFamily="2" charset="-122"/>
              </a:rPr>
              <a:t>2= “    ”</a:t>
            </a:r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altLang="zh-CN" sz="2400" b="1" i="1" dirty="0">
                <a:solidFill>
                  <a:srgbClr val="0070C0"/>
                </a:solidFill>
                <a:latin typeface="+mn-ea"/>
              </a:rPr>
              <a:t>s</a:t>
            </a:r>
            <a:r>
              <a:rPr lang="en-US" altLang="zh-CN" sz="2400" b="1" dirty="0">
                <a:solidFill>
                  <a:srgbClr val="0070C0"/>
                </a:solidFill>
                <a:latin typeface="+mn-ea"/>
              </a:rPr>
              <a:t>1</a:t>
            </a:r>
            <a:r>
              <a:rPr lang="zh-CN" altLang="en-US" sz="2400" b="1" dirty="0">
                <a:solidFill>
                  <a:srgbClr val="0070C0"/>
                </a:solidFill>
                <a:latin typeface="+mn-ea"/>
              </a:rPr>
              <a:t>中没有字符，是一个空串；</a:t>
            </a:r>
            <a:endParaRPr lang="en-US" altLang="zh-CN" sz="2400" b="1" dirty="0"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altLang="zh-CN" sz="2400" b="1" i="1" dirty="0">
                <a:solidFill>
                  <a:srgbClr val="0070C0"/>
                </a:solidFill>
                <a:latin typeface="+mn-ea"/>
              </a:rPr>
              <a:t>s</a:t>
            </a:r>
            <a:r>
              <a:rPr lang="en-US" altLang="zh-CN" sz="2400" b="1" dirty="0">
                <a:solidFill>
                  <a:srgbClr val="0070C0"/>
                </a:solidFill>
                <a:latin typeface="+mn-ea"/>
              </a:rPr>
              <a:t>2</a:t>
            </a:r>
            <a:r>
              <a:rPr lang="zh-CN" altLang="en-US" sz="2400" b="1" dirty="0">
                <a:solidFill>
                  <a:srgbClr val="0070C0"/>
                </a:solidFill>
                <a:latin typeface="+mn-ea"/>
              </a:rPr>
              <a:t>中有若干个空白格字符，它的长度不等于</a:t>
            </a:r>
            <a:r>
              <a:rPr lang="en-US" altLang="zh-CN" sz="2400" b="1" dirty="0">
                <a:solidFill>
                  <a:srgbClr val="0070C0"/>
                </a:solidFill>
                <a:latin typeface="+mn-ea"/>
              </a:rPr>
              <a:t>0</a:t>
            </a:r>
            <a:r>
              <a:rPr lang="zh-CN" altLang="en-US" sz="2400" b="1" dirty="0">
                <a:solidFill>
                  <a:srgbClr val="0070C0"/>
                </a:solidFill>
                <a:latin typeface="+mn-ea"/>
              </a:rPr>
              <a:t>，它是由空格字符组成的串，一般称此为空格串。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183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KMP--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根据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《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最大长度表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》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求出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next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数组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根据</a:t>
            </a:r>
            <a:r>
              <a:rPr kumimoji="1" lang="en-US" altLang="zh-CN" sz="18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《</a:t>
            </a:r>
            <a:r>
              <a:rPr kumimoji="1" lang="zh-CN" altLang="en-US" sz="18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最大长度表</a:t>
            </a:r>
            <a:r>
              <a:rPr kumimoji="1" lang="en-US" altLang="zh-CN" sz="18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》</a:t>
            </a: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，失配时，模式串向右移动的位数 </a:t>
            </a:r>
            <a:r>
              <a:rPr kumimoji="1"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= </a:t>
            </a: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已经匹配的字符数 </a:t>
            </a:r>
            <a:r>
              <a:rPr kumimoji="1"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失配字符的上一位字符的最大长度值。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根据</a:t>
            </a:r>
            <a:r>
              <a:rPr kumimoji="1" lang="en-US" altLang="zh-CN" sz="18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《next </a:t>
            </a:r>
            <a:r>
              <a:rPr kumimoji="1" lang="zh-CN" altLang="en-US" sz="18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数组</a:t>
            </a:r>
            <a:r>
              <a:rPr kumimoji="1" lang="en-US" altLang="zh-CN" sz="18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》</a:t>
            </a: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，失配时，模式串向右移动的位数 </a:t>
            </a:r>
            <a:r>
              <a:rPr kumimoji="1"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= </a:t>
            </a: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失配字符的位置 </a:t>
            </a:r>
            <a:r>
              <a:rPr kumimoji="1"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失配字符对应的</a:t>
            </a:r>
            <a:r>
              <a:rPr kumimoji="1"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next </a:t>
            </a: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值。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其中，从</a:t>
            </a:r>
            <a:r>
              <a:rPr kumimoji="1"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0</a:t>
            </a: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开始计数时，失配字符的位置 </a:t>
            </a:r>
            <a:r>
              <a:rPr kumimoji="1"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= </a:t>
            </a: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已经匹配的字符数（失配字符不计数），而失配字符对应的</a:t>
            </a:r>
            <a:r>
              <a:rPr kumimoji="1"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next </a:t>
            </a: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值 </a:t>
            </a:r>
            <a:r>
              <a:rPr kumimoji="1"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= </a:t>
            </a: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失配字符的上一位字符的最大长度值。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因此，无论是基于</a:t>
            </a:r>
            <a:r>
              <a:rPr kumimoji="1"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《</a:t>
            </a: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最大长度表</a:t>
            </a:r>
            <a:r>
              <a:rPr kumimoji="1"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》</a:t>
            </a: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的匹配，还是基于</a:t>
            </a:r>
            <a:r>
              <a:rPr kumimoji="1"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next </a:t>
            </a: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数组的匹配，两者得出来的向右移动的位数是一样的。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2177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KMP--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根据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《next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数组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》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匹配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0" y="914400"/>
            <a:ext cx="8280000" cy="5126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000" dirty="0"/>
              <a:t>1. </a:t>
            </a:r>
            <a:r>
              <a:rPr kumimoji="1" lang="zh-CN" altLang="en-US" sz="2000" dirty="0"/>
              <a:t>最开始匹配时</a:t>
            </a:r>
          </a:p>
          <a:p>
            <a:pPr marL="0" indent="0">
              <a:buNone/>
            </a:pPr>
            <a:endParaRPr kumimoji="1" lang="zh-CN" altLang="en-US" sz="2000" dirty="0"/>
          </a:p>
          <a:p>
            <a:pPr marL="0" indent="0">
              <a:buNone/>
            </a:pPr>
            <a:endParaRPr kumimoji="1" lang="zh-CN" altLang="en-US" sz="2000" dirty="0"/>
          </a:p>
          <a:p>
            <a:pPr marL="0" indent="0">
              <a:buNone/>
            </a:pPr>
            <a:endParaRPr kumimoji="1" lang="zh-CN" altLang="en-US" sz="1200" dirty="0"/>
          </a:p>
          <a:p>
            <a:pPr marL="0" indent="0">
              <a:lnSpc>
                <a:spcPct val="125000"/>
              </a:lnSpc>
              <a:buNone/>
            </a:pPr>
            <a:r>
              <a:rPr kumimoji="1" lang="en-US" altLang="zh-CN" sz="2000" dirty="0"/>
              <a:t>2. P[1]</a:t>
            </a:r>
            <a:r>
              <a:rPr kumimoji="1" lang="zh-CN" altLang="en-US" sz="2000" dirty="0"/>
              <a:t>跟</a:t>
            </a:r>
            <a:r>
              <a:rPr kumimoji="1" lang="en-US" altLang="zh-CN" sz="2000" dirty="0"/>
              <a:t>S[5]</a:t>
            </a:r>
            <a:r>
              <a:rPr kumimoji="1" lang="zh-CN" altLang="en-US" sz="2000" dirty="0"/>
              <a:t>匹配成功，</a:t>
            </a:r>
            <a:r>
              <a:rPr kumimoji="1" lang="en-US" altLang="zh-CN" sz="2000" dirty="0"/>
              <a:t>P[2]</a:t>
            </a:r>
            <a:r>
              <a:rPr kumimoji="1" lang="zh-CN" altLang="en-US" sz="2000" dirty="0"/>
              <a:t>跟</a:t>
            </a:r>
            <a:r>
              <a:rPr kumimoji="1" lang="en-US" altLang="zh-CN" sz="2000" dirty="0"/>
              <a:t>S[6]</a:t>
            </a:r>
            <a:r>
              <a:rPr kumimoji="1" lang="zh-CN" altLang="en-US" sz="2000" dirty="0"/>
              <a:t>也匹配成功</a:t>
            </a:r>
            <a:r>
              <a:rPr kumimoji="1" lang="en-US" altLang="zh-CN" sz="2000" dirty="0"/>
              <a:t>, ...</a:t>
            </a:r>
            <a:r>
              <a:rPr kumimoji="1" lang="zh-CN" altLang="en-US" sz="2000" dirty="0"/>
              <a:t>，直到当匹配到字符</a:t>
            </a:r>
            <a:r>
              <a:rPr kumimoji="1" lang="en-US" altLang="zh-CN" sz="2000" dirty="0"/>
              <a:t>D</a:t>
            </a:r>
            <a:r>
              <a:rPr kumimoji="1" lang="zh-CN" altLang="en-US" sz="2000" dirty="0"/>
              <a:t>时失配（即</a:t>
            </a:r>
            <a:r>
              <a:rPr kumimoji="1" lang="en-US" altLang="zh-CN" sz="2000" dirty="0"/>
              <a:t>S[10] != P[6]</a:t>
            </a:r>
            <a:r>
              <a:rPr kumimoji="1" lang="zh-CN" altLang="en-US" sz="2000" dirty="0"/>
              <a:t>），由于 </a:t>
            </a:r>
            <a:r>
              <a:rPr kumimoji="1" lang="en-US" altLang="zh-CN" sz="2000" dirty="0"/>
              <a:t>j </a:t>
            </a:r>
            <a:r>
              <a:rPr kumimoji="1" lang="zh-CN" altLang="en-US" sz="2000" dirty="0"/>
              <a:t>从</a:t>
            </a:r>
            <a:r>
              <a:rPr kumimoji="1" lang="en-US" altLang="zh-CN" sz="2000" dirty="0"/>
              <a:t>0</a:t>
            </a:r>
            <a:r>
              <a:rPr kumimoji="1" lang="zh-CN" altLang="en-US" sz="2000" dirty="0"/>
              <a:t>开始计数，故数到失配的字符</a:t>
            </a:r>
            <a:r>
              <a:rPr kumimoji="1" lang="en-US" altLang="zh-CN" sz="2000" dirty="0"/>
              <a:t>D</a:t>
            </a:r>
            <a:r>
              <a:rPr kumimoji="1" lang="zh-CN" altLang="en-US" sz="2000" dirty="0"/>
              <a:t>时 </a:t>
            </a:r>
            <a:r>
              <a:rPr kumimoji="1" lang="en-US" altLang="zh-CN" sz="2000" dirty="0"/>
              <a:t>j </a:t>
            </a:r>
            <a:r>
              <a:rPr kumimoji="1" lang="zh-CN" altLang="en-US" sz="2000" dirty="0"/>
              <a:t>为</a:t>
            </a:r>
            <a:r>
              <a:rPr kumimoji="1" lang="en-US" altLang="zh-CN" sz="2000" dirty="0"/>
              <a:t>6</a:t>
            </a:r>
            <a:r>
              <a:rPr kumimoji="1" lang="zh-CN" altLang="en-US" sz="2000" dirty="0"/>
              <a:t>，且字符</a:t>
            </a:r>
            <a:r>
              <a:rPr kumimoji="1" lang="en-US" altLang="zh-CN" sz="2000" dirty="0"/>
              <a:t>D</a:t>
            </a:r>
            <a:r>
              <a:rPr kumimoji="1" lang="zh-CN" altLang="en-US" sz="2000" dirty="0"/>
              <a:t>对应的</a:t>
            </a:r>
            <a:r>
              <a:rPr kumimoji="1" lang="en-US" altLang="zh-CN" sz="2000" dirty="0"/>
              <a:t>next </a:t>
            </a:r>
            <a:r>
              <a:rPr kumimoji="1" lang="zh-CN" altLang="en-US" sz="2000" dirty="0"/>
              <a:t>值为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，所以向右移动的位数为：</a:t>
            </a:r>
            <a:r>
              <a:rPr kumimoji="1" lang="en-US" altLang="zh-CN" sz="2000" dirty="0"/>
              <a:t>j - next[j] = 6 - 2 =4 </a:t>
            </a:r>
            <a:r>
              <a:rPr kumimoji="1" lang="zh-CN" altLang="en-US" sz="2000" dirty="0"/>
              <a:t>位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955" y="5107440"/>
            <a:ext cx="5676900" cy="1028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955" y="1250024"/>
            <a:ext cx="5274089" cy="10967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124" y="3830410"/>
            <a:ext cx="5365750" cy="11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381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KMP--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根据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《next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数组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》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匹配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000" dirty="0"/>
              <a:t>3. </a:t>
            </a:r>
            <a:r>
              <a:rPr kumimoji="1" lang="zh-CN" altLang="en-US" sz="2000" dirty="0"/>
              <a:t>向右移动</a:t>
            </a:r>
            <a:r>
              <a:rPr kumimoji="1" lang="en-US" altLang="zh-CN" sz="2000" dirty="0"/>
              <a:t>4</a:t>
            </a:r>
            <a:r>
              <a:rPr kumimoji="1" lang="zh-CN" altLang="en-US" sz="2000" dirty="0"/>
              <a:t>位后，</a:t>
            </a:r>
            <a:r>
              <a:rPr kumimoji="1" lang="en-US" altLang="zh-CN" sz="2000" dirty="0"/>
              <a:t>C</a:t>
            </a:r>
            <a:r>
              <a:rPr kumimoji="1" lang="zh-CN" altLang="en-US" sz="2000" dirty="0"/>
              <a:t>再次失配，向右移动：</a:t>
            </a:r>
            <a:r>
              <a:rPr kumimoji="1" lang="en-US" altLang="zh-CN" sz="2000" dirty="0"/>
              <a:t>j - next[j] = 2 - 0 = 2 </a:t>
            </a:r>
            <a:r>
              <a:rPr kumimoji="1" lang="zh-CN" altLang="en-US" sz="2000" dirty="0"/>
              <a:t>位</a:t>
            </a:r>
          </a:p>
          <a:p>
            <a:pPr marL="0" indent="0">
              <a:buNone/>
            </a:pPr>
            <a:endParaRPr kumimoji="1" lang="zh-CN" altLang="en-US" sz="2000" dirty="0"/>
          </a:p>
          <a:p>
            <a:pPr marL="0" indent="0">
              <a:buNone/>
            </a:pPr>
            <a:endParaRPr kumimoji="1" lang="zh-CN" altLang="en-US" sz="2000" dirty="0"/>
          </a:p>
          <a:p>
            <a:pPr marL="0" indent="0">
              <a:buNone/>
            </a:pPr>
            <a:endParaRPr kumimoji="1" lang="zh-CN" altLang="en-US" sz="2000" dirty="0"/>
          </a:p>
          <a:p>
            <a:pPr marL="0" indent="0">
              <a:buNone/>
            </a:pPr>
            <a:endParaRPr kumimoji="1" lang="zh-CN" altLang="en-US" sz="3200" dirty="0"/>
          </a:p>
          <a:p>
            <a:pPr marL="0" indent="0">
              <a:buNone/>
            </a:pPr>
            <a:r>
              <a:rPr kumimoji="1" lang="en-US" altLang="zh-CN" sz="2000" dirty="0"/>
              <a:t>4. </a:t>
            </a:r>
            <a:r>
              <a:rPr kumimoji="1" lang="zh-CN" altLang="en-US" sz="2000" dirty="0"/>
              <a:t>移动两位之后，</a:t>
            </a:r>
            <a:r>
              <a:rPr kumimoji="1" lang="en-US" altLang="zh-CN" sz="2000" dirty="0"/>
              <a:t>A </a:t>
            </a:r>
            <a:r>
              <a:rPr kumimoji="1" lang="zh-CN" altLang="en-US" sz="2000" dirty="0"/>
              <a:t>跟空格不匹配，再次后移</a:t>
            </a:r>
            <a:r>
              <a:rPr kumimoji="1" lang="en-US" altLang="zh-CN" sz="2000" dirty="0"/>
              <a:t>1 </a:t>
            </a:r>
            <a:r>
              <a:rPr kumimoji="1" lang="zh-CN" altLang="en-US" sz="2000" dirty="0"/>
              <a:t>位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157" y="1514254"/>
            <a:ext cx="5959686" cy="1224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156" y="3627547"/>
            <a:ext cx="5959687" cy="12478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955" y="5107440"/>
            <a:ext cx="56769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145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KMP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算法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--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根据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《next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数组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》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匹配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5. D</a:t>
            </a:r>
            <a:r>
              <a:rPr kumimoji="1" lang="zh-CN" altLang="en-US" dirty="0"/>
              <a:t>处失配，向右移动 </a:t>
            </a:r>
            <a:r>
              <a:rPr kumimoji="1" lang="en-US" altLang="zh-CN" dirty="0"/>
              <a:t>j - next[j] = 6 - 2 = 4 </a:t>
            </a:r>
            <a:r>
              <a:rPr kumimoji="1" lang="zh-CN" altLang="en-US" dirty="0"/>
              <a:t>位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sz="4800" dirty="0"/>
          </a:p>
          <a:p>
            <a:r>
              <a:rPr kumimoji="1" lang="en-US" altLang="zh-CN" dirty="0"/>
              <a:t>6. </a:t>
            </a:r>
            <a:r>
              <a:rPr kumimoji="1" lang="zh-CN" altLang="en-US" dirty="0"/>
              <a:t>匹配成功，过程结束。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955" y="5107440"/>
            <a:ext cx="5676900" cy="1028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987" y="1507161"/>
            <a:ext cx="6042026" cy="12301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987" y="3562134"/>
            <a:ext cx="6042026" cy="126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99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Steps of KMP algorithm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5000"/>
              </a:lnSpc>
              <a:buNone/>
            </a:pPr>
            <a:r>
              <a:rPr lang="zh-CN" altLang="en-US" sz="2000" dirty="0"/>
              <a:t>① 寻找前缀和后缀最长公共元素长度</a:t>
            </a:r>
          </a:p>
          <a:p>
            <a:pPr marL="0" indent="0">
              <a:lnSpc>
                <a:spcPct val="125000"/>
              </a:lnSpc>
              <a:buNone/>
            </a:pPr>
            <a:r>
              <a:rPr lang="zh-CN" altLang="en-US" sz="2000" dirty="0"/>
              <a:t>② 求</a:t>
            </a:r>
            <a:r>
              <a:rPr lang="en-US" altLang="zh-CN" sz="2000" dirty="0"/>
              <a:t>next</a:t>
            </a:r>
            <a:r>
              <a:rPr lang="zh-CN" altLang="en-US" sz="2000" dirty="0"/>
              <a:t>数组</a:t>
            </a:r>
          </a:p>
          <a:p>
            <a:pPr marL="0" indent="0">
              <a:lnSpc>
                <a:spcPct val="125000"/>
              </a:lnSpc>
              <a:buNone/>
            </a:pPr>
            <a:r>
              <a:rPr lang="zh-CN" altLang="en-US" sz="2000" dirty="0"/>
              <a:t>③ 匹配失配的处理</a:t>
            </a:r>
          </a:p>
          <a:p>
            <a:pPr marL="0" indent="0">
              <a:lnSpc>
                <a:spcPct val="125000"/>
              </a:lnSpc>
              <a:buNone/>
            </a:pPr>
            <a:endParaRPr kumimoji="1" lang="zh-CN" altLang="en-US" sz="700" dirty="0"/>
          </a:p>
          <a:p>
            <a:r>
              <a:rPr kumimoji="1" lang="en-US" altLang="zh-CN" b="1" dirty="0"/>
              <a:t>KMP</a:t>
            </a:r>
            <a:r>
              <a:rPr kumimoji="1" lang="zh-CN" altLang="en-US" b="1" dirty="0"/>
              <a:t>的算法流程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3429000"/>
            <a:ext cx="85852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31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KMP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算法实现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61164" y="886365"/>
            <a:ext cx="8093942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zh-CN" altLang="en-US" sz="1300" b="1" dirty="0">
                <a:solidFill>
                  <a:srgbClr val="2E8B57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pl-PL" altLang="zh-CN" sz="1300" b="1" dirty="0" err="1">
                <a:solidFill>
                  <a:srgbClr val="2E8B57"/>
                </a:solidFill>
                <a:latin typeface="Microsoft YaHei" charset="0"/>
                <a:ea typeface="Microsoft YaHei" charset="0"/>
                <a:cs typeface="Microsoft YaHei" charset="0"/>
              </a:rPr>
              <a:t>int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pl-PL" altLang="zh-CN" sz="1300" b="1" dirty="0" err="1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KmpSearch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pl-PL" altLang="zh-CN" sz="1300" b="1" dirty="0">
                <a:solidFill>
                  <a:srgbClr val="2E8B57"/>
                </a:solidFill>
                <a:latin typeface="Microsoft YaHei" charset="0"/>
                <a:ea typeface="Microsoft YaHei" charset="0"/>
                <a:cs typeface="Microsoft YaHei" charset="0"/>
              </a:rPr>
              <a:t>char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* s, </a:t>
            </a:r>
            <a:r>
              <a:rPr lang="pl-PL" altLang="zh-CN" sz="1300" b="1" dirty="0">
                <a:solidFill>
                  <a:srgbClr val="2E8B57"/>
                </a:solidFill>
                <a:latin typeface="Microsoft YaHei" charset="0"/>
                <a:ea typeface="Microsoft YaHei" charset="0"/>
                <a:cs typeface="Microsoft YaHei" charset="0"/>
              </a:rPr>
              <a:t>char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* p)  </a:t>
            </a:r>
            <a:endParaRPr lang="pl-PL" altLang="zh-CN" sz="1300" b="1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{  </a:t>
            </a:r>
            <a:endParaRPr lang="pl-PL" altLang="zh-CN" sz="1300" b="1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 </a:t>
            </a:r>
            <a:r>
              <a:rPr lang="pl-PL" altLang="zh-CN" sz="1300" b="1" dirty="0" err="1">
                <a:solidFill>
                  <a:srgbClr val="2E8B57"/>
                </a:solidFill>
                <a:latin typeface="Microsoft YaHei" charset="0"/>
                <a:ea typeface="Microsoft YaHei" charset="0"/>
                <a:cs typeface="Microsoft YaHei" charset="0"/>
              </a:rPr>
              <a:t>int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i = 0;  </a:t>
            </a:r>
            <a:endParaRPr lang="pl-PL" altLang="zh-CN" sz="1300" b="1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zh-CN" altLang="en-US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</a:t>
            </a:r>
            <a:r>
              <a:rPr lang="pl-PL" altLang="zh-CN" sz="1300" b="1" dirty="0" err="1">
                <a:solidFill>
                  <a:srgbClr val="2E8B57"/>
                </a:solidFill>
                <a:latin typeface="Microsoft YaHei" charset="0"/>
                <a:ea typeface="Microsoft YaHei" charset="0"/>
                <a:cs typeface="Microsoft YaHei" charset="0"/>
              </a:rPr>
              <a:t>int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j = 0;  </a:t>
            </a:r>
            <a:endParaRPr lang="pl-PL" altLang="zh-CN" sz="1300" b="1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zh-CN" altLang="en-US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</a:t>
            </a:r>
            <a:r>
              <a:rPr lang="pl-PL" altLang="zh-CN" sz="1300" b="1" dirty="0" err="1">
                <a:solidFill>
                  <a:srgbClr val="2E8B57"/>
                </a:solidFill>
                <a:latin typeface="Microsoft YaHei" charset="0"/>
                <a:ea typeface="Microsoft YaHei" charset="0"/>
                <a:cs typeface="Microsoft YaHei" charset="0"/>
              </a:rPr>
              <a:t>int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pl-PL" altLang="zh-CN" sz="1300" b="1" dirty="0" err="1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sLen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= </a:t>
            </a:r>
            <a:r>
              <a:rPr lang="pl-PL" altLang="zh-CN" sz="1300" b="1" dirty="0" err="1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strlen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(s);  </a:t>
            </a:r>
            <a:endParaRPr lang="pl-PL" altLang="zh-CN" sz="1300" b="1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zh-CN" altLang="en-US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</a:t>
            </a:r>
            <a:r>
              <a:rPr lang="pl-PL" altLang="zh-CN" sz="1300" b="1" dirty="0" err="1">
                <a:solidFill>
                  <a:srgbClr val="2E8B57"/>
                </a:solidFill>
                <a:latin typeface="Microsoft YaHei" charset="0"/>
                <a:ea typeface="Microsoft YaHei" charset="0"/>
                <a:cs typeface="Microsoft YaHei" charset="0"/>
              </a:rPr>
              <a:t>int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pl-PL" altLang="zh-CN" sz="1300" b="1" dirty="0" err="1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pLen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= </a:t>
            </a:r>
            <a:r>
              <a:rPr lang="pl-PL" altLang="zh-CN" sz="1300" b="1" dirty="0" err="1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strlen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(p);  </a:t>
            </a:r>
            <a:endParaRPr lang="pl-PL" altLang="zh-CN" sz="1300" b="1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zh-CN" altLang="en-US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</a:t>
            </a:r>
            <a:r>
              <a:rPr lang="pl-PL" altLang="zh-CN" sz="1300" b="1" dirty="0" err="1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while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(i &lt; </a:t>
            </a:r>
            <a:r>
              <a:rPr lang="pl-PL" altLang="zh-CN" sz="1300" b="1" dirty="0" err="1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sLen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&amp;&amp; j &lt; </a:t>
            </a:r>
            <a:r>
              <a:rPr lang="pl-PL" altLang="zh-CN" sz="1300" b="1" dirty="0" err="1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pLen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)  </a:t>
            </a:r>
            <a:endParaRPr lang="pl-PL" altLang="zh-CN" sz="1300" b="1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zh-CN" altLang="en-US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{  </a:t>
            </a:r>
            <a:endParaRPr lang="pl-PL" altLang="zh-CN" sz="1300" b="1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zh-CN" altLang="en-US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    </a:t>
            </a:r>
            <a:r>
              <a:rPr lang="pl-PL" altLang="zh-CN" sz="1300" b="1" dirty="0">
                <a:solidFill>
                  <a:srgbClr val="999999"/>
                </a:solidFill>
                <a:latin typeface="Microsoft YaHei" charset="0"/>
                <a:ea typeface="Microsoft YaHei" charset="0"/>
                <a:cs typeface="Microsoft YaHei" charset="0"/>
              </a:rPr>
              <a:t>//①</a:t>
            </a:r>
            <a:r>
              <a:rPr lang="zh-CN" altLang="pl-PL" sz="1300" b="1" dirty="0">
                <a:solidFill>
                  <a:srgbClr val="999999"/>
                </a:solidFill>
                <a:latin typeface="Microsoft YaHei" charset="0"/>
                <a:ea typeface="Microsoft YaHei" charset="0"/>
                <a:cs typeface="Microsoft YaHei" charset="0"/>
              </a:rPr>
              <a:t>如果</a:t>
            </a:r>
            <a:r>
              <a:rPr lang="pl-PL" altLang="zh-CN" sz="1300" b="1" dirty="0">
                <a:solidFill>
                  <a:srgbClr val="999999"/>
                </a:solidFill>
                <a:latin typeface="Microsoft YaHei" charset="0"/>
                <a:ea typeface="Microsoft YaHei" charset="0"/>
                <a:cs typeface="Microsoft YaHei" charset="0"/>
              </a:rPr>
              <a:t>j = -1</a:t>
            </a:r>
            <a:r>
              <a:rPr lang="zh-CN" altLang="pl-PL" sz="1300" b="1" dirty="0">
                <a:solidFill>
                  <a:srgbClr val="999999"/>
                </a:solidFill>
                <a:latin typeface="Microsoft YaHei" charset="0"/>
                <a:ea typeface="Microsoft YaHei" charset="0"/>
                <a:cs typeface="Microsoft YaHei" charset="0"/>
              </a:rPr>
              <a:t>，或者当前字符匹配成功（即</a:t>
            </a:r>
            <a:r>
              <a:rPr lang="pl-PL" altLang="zh-CN" sz="1300" b="1" dirty="0">
                <a:solidFill>
                  <a:srgbClr val="999999"/>
                </a:solidFill>
                <a:latin typeface="Microsoft YaHei" charset="0"/>
                <a:ea typeface="Microsoft YaHei" charset="0"/>
                <a:cs typeface="Microsoft YaHei" charset="0"/>
              </a:rPr>
              <a:t>S[i] == P[j]</a:t>
            </a:r>
            <a:r>
              <a:rPr lang="zh-CN" altLang="pl-PL" sz="1300" b="1" dirty="0">
                <a:solidFill>
                  <a:srgbClr val="999999"/>
                </a:solidFill>
                <a:latin typeface="Microsoft YaHei" charset="0"/>
                <a:ea typeface="Microsoft YaHei" charset="0"/>
                <a:cs typeface="Microsoft YaHei" charset="0"/>
              </a:rPr>
              <a:t>），都令</a:t>
            </a:r>
            <a:r>
              <a:rPr lang="pl-PL" altLang="zh-CN" sz="1300" b="1" dirty="0">
                <a:solidFill>
                  <a:srgbClr val="999999"/>
                </a:solidFill>
                <a:latin typeface="Microsoft YaHei" charset="0"/>
                <a:ea typeface="Microsoft YaHei" charset="0"/>
                <a:cs typeface="Microsoft YaHei" charset="0"/>
              </a:rPr>
              <a:t>i++</a:t>
            </a:r>
            <a:r>
              <a:rPr lang="zh-CN" altLang="pl-PL" sz="1300" b="1" dirty="0">
                <a:solidFill>
                  <a:srgbClr val="999999"/>
                </a:solid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pl-PL" altLang="zh-CN" sz="1300" b="1" dirty="0">
                <a:solidFill>
                  <a:srgbClr val="999999"/>
                </a:solidFill>
                <a:latin typeface="Microsoft YaHei" charset="0"/>
                <a:ea typeface="Microsoft YaHei" charset="0"/>
                <a:cs typeface="Microsoft YaHei" charset="0"/>
              </a:rPr>
              <a:t>j++    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</a:t>
            </a:r>
            <a:endParaRPr lang="pl-PL" altLang="zh-CN" sz="1300" b="1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zh-CN" altLang="en-US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    </a:t>
            </a:r>
            <a:r>
              <a:rPr lang="pl-PL" altLang="zh-CN" sz="1300" b="1" dirty="0" err="1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if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(j == -1 || s[i] == p[j])  </a:t>
            </a:r>
            <a:endParaRPr lang="pl-PL" altLang="zh-CN" sz="1300" b="1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zh-CN" altLang="en-US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    {  </a:t>
            </a:r>
            <a:endParaRPr lang="pl-PL" altLang="zh-CN" sz="1300" b="1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zh-CN" altLang="en-US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        i++;  </a:t>
            </a:r>
            <a:endParaRPr lang="pl-PL" altLang="zh-CN" sz="1300" b="1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zh-CN" altLang="en-US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        j++;  </a:t>
            </a:r>
            <a:endParaRPr lang="pl-PL" altLang="zh-CN" sz="1300" b="1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zh-CN" altLang="en-US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    }  </a:t>
            </a:r>
            <a:endParaRPr lang="pl-PL" altLang="zh-CN" sz="1300" b="1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zh-CN" altLang="en-US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    </a:t>
            </a:r>
            <a:r>
              <a:rPr lang="pl-PL" altLang="zh-CN" sz="1300" b="1" dirty="0" err="1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else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</a:t>
            </a:r>
            <a:endParaRPr lang="pl-PL" altLang="zh-CN" sz="1300" b="1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zh-CN" altLang="en-US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    {  </a:t>
            </a:r>
            <a:endParaRPr lang="pl-PL" altLang="zh-CN" sz="1300" b="1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zh-CN" altLang="en-US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        </a:t>
            </a:r>
            <a:r>
              <a:rPr lang="pl-PL" altLang="zh-CN" sz="1300" b="1" dirty="0">
                <a:solidFill>
                  <a:srgbClr val="999999"/>
                </a:solidFill>
                <a:latin typeface="Microsoft YaHei" charset="0"/>
                <a:ea typeface="Microsoft YaHei" charset="0"/>
                <a:cs typeface="Microsoft YaHei" charset="0"/>
              </a:rPr>
              <a:t>//②</a:t>
            </a:r>
            <a:r>
              <a:rPr lang="zh-CN" altLang="pl-PL" sz="1300" b="1" dirty="0">
                <a:solidFill>
                  <a:srgbClr val="999999"/>
                </a:solidFill>
                <a:latin typeface="Microsoft YaHei" charset="0"/>
                <a:ea typeface="Microsoft YaHei" charset="0"/>
                <a:cs typeface="Microsoft YaHei" charset="0"/>
              </a:rPr>
              <a:t>如果</a:t>
            </a:r>
            <a:r>
              <a:rPr lang="pl-PL" altLang="zh-CN" sz="1300" b="1" dirty="0">
                <a:solidFill>
                  <a:srgbClr val="999999"/>
                </a:solidFill>
                <a:latin typeface="Microsoft YaHei" charset="0"/>
                <a:ea typeface="Microsoft YaHei" charset="0"/>
                <a:cs typeface="Microsoft YaHei" charset="0"/>
              </a:rPr>
              <a:t>j != -1</a:t>
            </a:r>
            <a:r>
              <a:rPr lang="zh-CN" altLang="pl-PL" sz="1300" b="1" dirty="0">
                <a:solidFill>
                  <a:srgbClr val="999999"/>
                </a:solidFill>
                <a:latin typeface="Microsoft YaHei" charset="0"/>
                <a:ea typeface="Microsoft YaHei" charset="0"/>
                <a:cs typeface="Microsoft YaHei" charset="0"/>
              </a:rPr>
              <a:t>，且当前字符匹配失败（即</a:t>
            </a:r>
            <a:r>
              <a:rPr lang="pl-PL" altLang="zh-CN" sz="1300" b="1" dirty="0">
                <a:solidFill>
                  <a:srgbClr val="999999"/>
                </a:solidFill>
                <a:latin typeface="Microsoft YaHei" charset="0"/>
                <a:ea typeface="Microsoft YaHei" charset="0"/>
                <a:cs typeface="Microsoft YaHei" charset="0"/>
              </a:rPr>
              <a:t>S[i] != P[j]</a:t>
            </a:r>
            <a:r>
              <a:rPr lang="zh-CN" altLang="pl-PL" sz="1300" b="1" dirty="0">
                <a:solidFill>
                  <a:srgbClr val="999999"/>
                </a:solidFill>
                <a:latin typeface="Microsoft YaHei" charset="0"/>
                <a:ea typeface="Microsoft YaHei" charset="0"/>
                <a:cs typeface="Microsoft YaHei" charset="0"/>
              </a:rPr>
              <a:t>），则令 </a:t>
            </a:r>
            <a:r>
              <a:rPr lang="pl-PL" altLang="zh-CN" sz="1300" b="1" dirty="0">
                <a:solidFill>
                  <a:srgbClr val="999999"/>
                </a:solidFill>
                <a:latin typeface="Microsoft YaHei" charset="0"/>
                <a:ea typeface="Microsoft YaHei" charset="0"/>
                <a:cs typeface="Microsoft YaHei" charset="0"/>
              </a:rPr>
              <a:t>i </a:t>
            </a:r>
            <a:r>
              <a:rPr lang="zh-CN" altLang="pl-PL" sz="1300" b="1" dirty="0">
                <a:solidFill>
                  <a:srgbClr val="999999"/>
                </a:solidFill>
                <a:latin typeface="Microsoft YaHei" charset="0"/>
                <a:ea typeface="Microsoft YaHei" charset="0"/>
                <a:cs typeface="Microsoft YaHei" charset="0"/>
              </a:rPr>
              <a:t>不变，</a:t>
            </a:r>
            <a:r>
              <a:rPr lang="pl-PL" altLang="zh-CN" sz="1300" b="1" dirty="0">
                <a:solidFill>
                  <a:srgbClr val="999999"/>
                </a:solidFill>
                <a:latin typeface="Microsoft YaHei" charset="0"/>
                <a:ea typeface="Microsoft YaHei" charset="0"/>
                <a:cs typeface="Microsoft YaHei" charset="0"/>
              </a:rPr>
              <a:t>j = </a:t>
            </a:r>
            <a:r>
              <a:rPr lang="pl-PL" altLang="zh-CN" sz="1300" b="1" dirty="0" err="1">
                <a:solidFill>
                  <a:srgbClr val="999999"/>
                </a:solidFill>
                <a:latin typeface="Microsoft YaHei" charset="0"/>
                <a:ea typeface="Microsoft YaHei" charset="0"/>
                <a:cs typeface="Microsoft YaHei" charset="0"/>
              </a:rPr>
              <a:t>next</a:t>
            </a:r>
            <a:r>
              <a:rPr lang="pl-PL" altLang="zh-CN" sz="1300" b="1" dirty="0">
                <a:solidFill>
                  <a:srgbClr val="999999"/>
                </a:solidFill>
                <a:latin typeface="Microsoft YaHei" charset="0"/>
                <a:ea typeface="Microsoft YaHei" charset="0"/>
                <a:cs typeface="Microsoft YaHei" charset="0"/>
              </a:rPr>
              <a:t>[j]    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</a:t>
            </a:r>
            <a:endParaRPr lang="pl-PL" altLang="zh-CN" sz="1300" b="1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zh-CN" altLang="en-US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        </a:t>
            </a:r>
            <a:r>
              <a:rPr lang="pl-PL" altLang="zh-CN" sz="1300" b="1" dirty="0">
                <a:solidFill>
                  <a:srgbClr val="999999"/>
                </a:solidFill>
                <a:latin typeface="Microsoft YaHei" charset="0"/>
                <a:ea typeface="Microsoft YaHei" charset="0"/>
                <a:cs typeface="Microsoft YaHei" charset="0"/>
              </a:rPr>
              <a:t>//</a:t>
            </a:r>
            <a:r>
              <a:rPr lang="pl-PL" altLang="zh-CN" sz="1300" b="1" dirty="0" err="1">
                <a:solidFill>
                  <a:srgbClr val="999999"/>
                </a:solidFill>
                <a:latin typeface="Microsoft YaHei" charset="0"/>
                <a:ea typeface="Microsoft YaHei" charset="0"/>
                <a:cs typeface="Microsoft YaHei" charset="0"/>
              </a:rPr>
              <a:t>next</a:t>
            </a:r>
            <a:r>
              <a:rPr lang="pl-PL" altLang="zh-CN" sz="1300" b="1" dirty="0">
                <a:solidFill>
                  <a:srgbClr val="999999"/>
                </a:solidFill>
                <a:latin typeface="Microsoft YaHei" charset="0"/>
                <a:ea typeface="Microsoft YaHei" charset="0"/>
                <a:cs typeface="Microsoft YaHei" charset="0"/>
              </a:rPr>
              <a:t>[j]</a:t>
            </a:r>
            <a:r>
              <a:rPr lang="zh-CN" altLang="pl-PL" sz="1300" b="1" dirty="0">
                <a:solidFill>
                  <a:srgbClr val="999999"/>
                </a:solidFill>
                <a:latin typeface="Microsoft YaHei" charset="0"/>
                <a:ea typeface="Microsoft YaHei" charset="0"/>
                <a:cs typeface="Microsoft YaHei" charset="0"/>
              </a:rPr>
              <a:t>即为</a:t>
            </a:r>
            <a:r>
              <a:rPr lang="pl-PL" altLang="zh-CN" sz="1300" b="1" dirty="0">
                <a:solidFill>
                  <a:srgbClr val="999999"/>
                </a:solidFill>
                <a:latin typeface="Microsoft YaHei" charset="0"/>
                <a:ea typeface="Microsoft YaHei" charset="0"/>
                <a:cs typeface="Microsoft YaHei" charset="0"/>
              </a:rPr>
              <a:t>j</a:t>
            </a:r>
            <a:r>
              <a:rPr lang="zh-CN" altLang="pl-PL" sz="1300" b="1" dirty="0">
                <a:solidFill>
                  <a:srgbClr val="999999"/>
                </a:solidFill>
                <a:latin typeface="Microsoft YaHei" charset="0"/>
                <a:ea typeface="Microsoft YaHei" charset="0"/>
                <a:cs typeface="Microsoft YaHei" charset="0"/>
              </a:rPr>
              <a:t>所对应的</a:t>
            </a:r>
            <a:r>
              <a:rPr lang="pl-PL" altLang="zh-CN" sz="1300" b="1" dirty="0" err="1">
                <a:solidFill>
                  <a:srgbClr val="999999"/>
                </a:solidFill>
                <a:latin typeface="Microsoft YaHei" charset="0"/>
                <a:ea typeface="Microsoft YaHei" charset="0"/>
                <a:cs typeface="Microsoft YaHei" charset="0"/>
              </a:rPr>
              <a:t>next</a:t>
            </a:r>
            <a:r>
              <a:rPr lang="zh-CN" altLang="pl-PL" sz="1300" b="1" dirty="0">
                <a:solidFill>
                  <a:srgbClr val="999999"/>
                </a:solidFill>
                <a:latin typeface="Microsoft YaHei" charset="0"/>
                <a:ea typeface="Microsoft YaHei" charset="0"/>
                <a:cs typeface="Microsoft YaHei" charset="0"/>
              </a:rPr>
              <a:t>值      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</a:t>
            </a:r>
            <a:endParaRPr lang="pl-PL" altLang="zh-CN" sz="1300" b="1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zh-CN" altLang="en-US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        j = </a:t>
            </a:r>
            <a:r>
              <a:rPr lang="pl-PL" altLang="zh-CN" sz="1300" b="1" dirty="0" err="1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next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[j];  </a:t>
            </a:r>
            <a:endParaRPr lang="pl-PL" altLang="zh-CN" sz="1300" b="1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zh-CN" altLang="en-US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    }  </a:t>
            </a:r>
            <a:endParaRPr lang="pl-PL" altLang="zh-CN" sz="1300" b="1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zh-CN" altLang="en-US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}  </a:t>
            </a:r>
            <a:endParaRPr lang="pl-PL" altLang="zh-CN" sz="1300" b="1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zh-CN" altLang="en-US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</a:t>
            </a:r>
            <a:r>
              <a:rPr lang="pl-PL" altLang="zh-CN" sz="1300" b="1" dirty="0" err="1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if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(j == </a:t>
            </a:r>
            <a:r>
              <a:rPr lang="pl-PL" altLang="zh-CN" sz="1300" b="1" dirty="0" err="1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pLen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)  </a:t>
            </a:r>
            <a:endParaRPr lang="pl-PL" altLang="zh-CN" sz="1300" b="1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zh-CN" altLang="en-US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    </a:t>
            </a:r>
            <a:r>
              <a:rPr lang="pl-PL" altLang="zh-CN" sz="1300" b="1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return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i - j;  </a:t>
            </a:r>
            <a:endParaRPr lang="pl-PL" altLang="zh-CN" sz="1300" b="1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zh-CN" altLang="en-US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</a:t>
            </a:r>
            <a:r>
              <a:rPr lang="pl-PL" altLang="zh-CN" sz="1300" b="1" dirty="0" err="1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else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</a:t>
            </a:r>
            <a:endParaRPr lang="pl-PL" altLang="zh-CN" sz="1300" b="1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zh-CN" altLang="en-US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    </a:t>
            </a:r>
            <a:r>
              <a:rPr lang="pl-PL" altLang="zh-CN" sz="1300" b="1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return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-1;  </a:t>
            </a:r>
            <a:endParaRPr lang="pl-PL" altLang="zh-CN" sz="1300" b="1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pl-PL" altLang="zh-CN" sz="1300" b="1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}  </a:t>
            </a:r>
            <a:endParaRPr lang="pl-PL" altLang="zh-CN" sz="1300" b="1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1919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KMP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算法实现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--</a:t>
            </a:r>
            <a:r>
              <a:rPr lang="zh-CN" altLang="en-US" dirty="0"/>
              <a:t>求得</a:t>
            </a:r>
            <a:r>
              <a:rPr lang="en-US" altLang="zh-CN" dirty="0"/>
              <a:t>next</a:t>
            </a:r>
            <a:r>
              <a:rPr lang="zh-CN" altLang="en-US" dirty="0"/>
              <a:t>数组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32000" y="920239"/>
            <a:ext cx="8280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zh-CN" altLang="en-US" sz="1600" b="1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is-IS" altLang="zh-CN" sz="1600" b="1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void</a:t>
            </a: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GetNext(</a:t>
            </a:r>
            <a:r>
              <a:rPr lang="is-IS" altLang="zh-CN" sz="1600" b="1" dirty="0">
                <a:solidFill>
                  <a:srgbClr val="2E8B57"/>
                </a:solidFill>
                <a:latin typeface="Microsoft YaHei" charset="0"/>
                <a:ea typeface="Microsoft YaHei" charset="0"/>
                <a:cs typeface="Microsoft YaHei" charset="0"/>
              </a:rPr>
              <a:t>char</a:t>
            </a: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* p,</a:t>
            </a:r>
            <a:r>
              <a:rPr lang="is-IS" altLang="zh-CN" sz="1600" b="1" dirty="0">
                <a:solidFill>
                  <a:srgbClr val="2E8B57"/>
                </a:solidFill>
                <a:latin typeface="Microsoft YaHei" charset="0"/>
                <a:ea typeface="Microsoft YaHei" charset="0"/>
                <a:cs typeface="Microsoft YaHei" charset="0"/>
              </a:rPr>
              <a:t>int</a:t>
            </a: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next[])  </a:t>
            </a:r>
            <a:endParaRPr lang="is-IS" altLang="zh-CN" sz="1600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{  </a:t>
            </a:r>
            <a:endParaRPr lang="is-IS" altLang="zh-CN" sz="1600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zh-CN" altLang="en-US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</a:t>
            </a:r>
            <a:r>
              <a:rPr lang="is-IS" altLang="zh-CN" sz="1600" b="1" dirty="0">
                <a:solidFill>
                  <a:srgbClr val="2E8B57"/>
                </a:solidFill>
                <a:latin typeface="Microsoft YaHei" charset="0"/>
                <a:ea typeface="Microsoft YaHei" charset="0"/>
                <a:cs typeface="Microsoft YaHei" charset="0"/>
              </a:rPr>
              <a:t>int</a:t>
            </a: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pLen = strlen(p);  </a:t>
            </a:r>
            <a:endParaRPr lang="is-IS" altLang="zh-CN" sz="1600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zh-CN" altLang="en-US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next[0] = -1;  </a:t>
            </a:r>
            <a:endParaRPr lang="is-IS" altLang="zh-CN" sz="1600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zh-CN" altLang="en-US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</a:t>
            </a:r>
            <a:r>
              <a:rPr lang="is-IS" altLang="zh-CN" sz="1600" b="1" dirty="0">
                <a:solidFill>
                  <a:srgbClr val="2E8B57"/>
                </a:solidFill>
                <a:latin typeface="Microsoft YaHei" charset="0"/>
                <a:ea typeface="Microsoft YaHei" charset="0"/>
                <a:cs typeface="Microsoft YaHei" charset="0"/>
              </a:rPr>
              <a:t>int</a:t>
            </a: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k = -1;  </a:t>
            </a:r>
            <a:endParaRPr lang="is-IS" altLang="zh-CN" sz="1600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zh-CN" altLang="en-US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</a:t>
            </a:r>
            <a:r>
              <a:rPr lang="is-IS" altLang="zh-CN" sz="1600" b="1" dirty="0">
                <a:solidFill>
                  <a:srgbClr val="2E8B57"/>
                </a:solidFill>
                <a:latin typeface="Microsoft YaHei" charset="0"/>
                <a:ea typeface="Microsoft YaHei" charset="0"/>
                <a:cs typeface="Microsoft YaHei" charset="0"/>
              </a:rPr>
              <a:t>int</a:t>
            </a: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j = 0;  </a:t>
            </a:r>
            <a:endParaRPr lang="is-IS" altLang="zh-CN" sz="1600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zh-CN" altLang="en-US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</a:t>
            </a:r>
            <a:r>
              <a:rPr lang="is-IS" altLang="zh-CN" sz="1600" b="1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while</a:t>
            </a: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(j &lt; pLen - 1)  </a:t>
            </a:r>
            <a:endParaRPr lang="is-IS" altLang="zh-CN" sz="1600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zh-CN" altLang="en-US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{  </a:t>
            </a:r>
            <a:endParaRPr lang="is-IS" altLang="zh-CN" sz="1600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zh-CN" altLang="en-US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    </a:t>
            </a:r>
            <a:r>
              <a:rPr lang="is-IS" altLang="zh-CN" sz="1600" dirty="0">
                <a:solidFill>
                  <a:srgbClr val="999999"/>
                </a:solidFill>
                <a:latin typeface="Microsoft YaHei" charset="0"/>
                <a:ea typeface="Microsoft YaHei" charset="0"/>
                <a:cs typeface="Microsoft YaHei" charset="0"/>
              </a:rPr>
              <a:t>//p[k]</a:t>
            </a:r>
            <a:r>
              <a:rPr lang="zh-CN" altLang="is-IS" sz="1600" dirty="0">
                <a:solidFill>
                  <a:srgbClr val="999999"/>
                </a:solidFill>
                <a:latin typeface="Microsoft YaHei" charset="0"/>
                <a:ea typeface="Microsoft YaHei" charset="0"/>
                <a:cs typeface="Microsoft YaHei" charset="0"/>
              </a:rPr>
              <a:t>表示前缀，</a:t>
            </a:r>
            <a:r>
              <a:rPr lang="is-IS" altLang="zh-CN" sz="1600" dirty="0">
                <a:solidFill>
                  <a:srgbClr val="999999"/>
                </a:solidFill>
                <a:latin typeface="Microsoft YaHei" charset="0"/>
                <a:ea typeface="Microsoft YaHei" charset="0"/>
                <a:cs typeface="Microsoft YaHei" charset="0"/>
              </a:rPr>
              <a:t>p[j]</a:t>
            </a:r>
            <a:r>
              <a:rPr lang="zh-CN" altLang="is-IS" sz="1600" dirty="0">
                <a:solidFill>
                  <a:srgbClr val="999999"/>
                </a:solidFill>
                <a:latin typeface="Microsoft YaHei" charset="0"/>
                <a:ea typeface="Microsoft YaHei" charset="0"/>
                <a:cs typeface="Microsoft YaHei" charset="0"/>
              </a:rPr>
              <a:t>表示后缀</a:t>
            </a: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</a:t>
            </a:r>
            <a:endParaRPr lang="is-IS" altLang="zh-CN" sz="1600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     </a:t>
            </a:r>
            <a:r>
              <a:rPr lang="is-IS" altLang="zh-CN" sz="1600" b="1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if</a:t>
            </a: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(k == -1 || p[j] == p[k])   </a:t>
            </a:r>
            <a:endParaRPr lang="is-IS" altLang="zh-CN" sz="1600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     {  </a:t>
            </a:r>
            <a:endParaRPr lang="is-IS" altLang="zh-CN" sz="1600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         ++j;  </a:t>
            </a:r>
            <a:endParaRPr lang="is-IS" altLang="zh-CN" sz="1600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         ++k;  </a:t>
            </a:r>
            <a:endParaRPr lang="is-IS" altLang="zh-CN" sz="1600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         next[j] = k;  </a:t>
            </a:r>
            <a:endParaRPr lang="is-IS" altLang="zh-CN" sz="1600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     }  </a:t>
            </a:r>
            <a:endParaRPr lang="is-IS" altLang="zh-CN" sz="1600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     </a:t>
            </a:r>
            <a:r>
              <a:rPr lang="is-IS" altLang="zh-CN" sz="1600" b="1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else</a:t>
            </a: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</a:t>
            </a:r>
            <a:endParaRPr lang="is-IS" altLang="zh-CN" sz="1600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     {  </a:t>
            </a:r>
            <a:endParaRPr lang="is-IS" altLang="zh-CN" sz="1600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         k = next[k];  </a:t>
            </a:r>
            <a:endParaRPr lang="is-IS" altLang="zh-CN" sz="1600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     }  </a:t>
            </a:r>
            <a:endParaRPr lang="is-IS" altLang="zh-CN" sz="1600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    }  </a:t>
            </a:r>
            <a:endParaRPr lang="is-IS" altLang="zh-CN" sz="1600" dirty="0">
              <a:solidFill>
                <a:srgbClr val="5C5C5C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is-IS" altLang="zh-CN" sz="16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}  </a:t>
            </a:r>
            <a:endParaRPr lang="is-IS" altLang="zh-CN" sz="1600" b="0" i="0" dirty="0">
              <a:solidFill>
                <a:srgbClr val="5C5C5C"/>
              </a:solidFill>
              <a:effectLst/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6736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2000" y="212659"/>
            <a:ext cx="8532386" cy="606041"/>
          </a:xfrm>
        </p:spPr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An improved pattern matching--KMP algorithm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2000" b="1" dirty="0">
                <a:latin typeface="Microsoft YaHei" charset="0"/>
                <a:ea typeface="Microsoft YaHei" charset="0"/>
                <a:cs typeface="Microsoft YaHei" charset="0"/>
              </a:rPr>
              <a:t>Knuth-Morris-Pratt </a:t>
            </a:r>
            <a:r>
              <a:rPr lang="zh-CN" altLang="en-US" sz="2000" b="1" dirty="0">
                <a:latin typeface="Microsoft YaHei" charset="0"/>
                <a:ea typeface="Microsoft YaHei" charset="0"/>
                <a:cs typeface="Microsoft YaHei" charset="0"/>
              </a:rPr>
              <a:t>字符串查找算法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，简称为 “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KMP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算法”，常用于在一个文本串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S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内查找一个模式串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P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的出现位置。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每当一趟匹配过程出现字符不相等时，主串指示器不用回溯，而是利用已经得到的“部分匹配”结果，将模式串的指示器向右“</a:t>
            </a:r>
            <a:r>
              <a:rPr lang="zh-CN" altLang="en-US" sz="2000" b="1" dirty="0">
                <a:solidFill>
                  <a:srgbClr val="FF0000"/>
                </a:solidFill>
              </a:rPr>
              <a:t>滑动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”尽可能远的一段距离后，继续进行比较。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57584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KMP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算法的时间复杂度分析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0" y="976838"/>
            <a:ext cx="8393948" cy="506360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/>
              <a:t>假设现在文本串</a:t>
            </a:r>
            <a:r>
              <a:rPr kumimoji="1" lang="en-US" altLang="zh-CN" sz="2000" dirty="0"/>
              <a:t>S</a:t>
            </a:r>
            <a:r>
              <a:rPr kumimoji="1" lang="zh-CN" altLang="en-US" sz="2000" dirty="0"/>
              <a:t>匹配到 </a:t>
            </a:r>
            <a:r>
              <a:rPr kumimoji="1" lang="en-US" altLang="zh-CN" sz="2000" dirty="0" err="1"/>
              <a:t>i</a:t>
            </a:r>
            <a:r>
              <a:rPr kumimoji="1" lang="en-US" altLang="zh-CN" sz="2000" dirty="0"/>
              <a:t> </a:t>
            </a:r>
            <a:r>
              <a:rPr kumimoji="1" lang="zh-CN" altLang="en-US" sz="2000" dirty="0"/>
              <a:t>位置，模式串</a:t>
            </a:r>
            <a:r>
              <a:rPr kumimoji="1" lang="en-US" altLang="zh-CN" sz="2000" dirty="0"/>
              <a:t>P</a:t>
            </a:r>
            <a:r>
              <a:rPr kumimoji="1" lang="zh-CN" altLang="en-US" sz="2000" dirty="0"/>
              <a:t>匹配到 </a:t>
            </a:r>
            <a:r>
              <a:rPr kumimoji="1" lang="en-US" altLang="zh-CN" sz="2000" dirty="0"/>
              <a:t>j </a:t>
            </a:r>
            <a:r>
              <a:rPr kumimoji="1" lang="zh-CN" altLang="en-US" sz="2000" dirty="0"/>
              <a:t>位置，发现如果某个字符匹配成功，模式串首字符的位置保持不动，仅仅是</a:t>
            </a:r>
            <a:r>
              <a:rPr kumimoji="1" lang="en-US" altLang="zh-CN" sz="2000" dirty="0" err="1"/>
              <a:t>i</a:t>
            </a:r>
            <a:r>
              <a:rPr kumimoji="1" lang="en-US" altLang="zh-CN" sz="2000" dirty="0"/>
              <a:t>++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j++</a:t>
            </a:r>
            <a:r>
              <a:rPr kumimoji="1" lang="zh-CN" altLang="en-US" sz="2000" dirty="0"/>
              <a:t>；如果匹配失配，</a:t>
            </a:r>
            <a:r>
              <a:rPr kumimoji="1" lang="en-US" altLang="zh-CN" sz="2000" dirty="0" err="1"/>
              <a:t>i</a:t>
            </a:r>
            <a:r>
              <a:rPr kumimoji="1" lang="en-US" altLang="zh-CN" sz="2000" dirty="0"/>
              <a:t> </a:t>
            </a:r>
            <a:r>
              <a:rPr kumimoji="1" lang="zh-CN" altLang="en-US" sz="2000" dirty="0"/>
              <a:t>不变（即 </a:t>
            </a:r>
            <a:r>
              <a:rPr kumimoji="1" lang="en-US" altLang="zh-CN" sz="2000" dirty="0" err="1"/>
              <a:t>i</a:t>
            </a:r>
            <a:r>
              <a:rPr kumimoji="1" lang="en-US" altLang="zh-CN" sz="2000" dirty="0"/>
              <a:t> </a:t>
            </a:r>
            <a:r>
              <a:rPr kumimoji="1" lang="zh-CN" altLang="en-US" sz="2000" dirty="0"/>
              <a:t>不回溯），模式串会跳过匹配过的</a:t>
            </a:r>
            <a:r>
              <a:rPr kumimoji="1" lang="en-US" altLang="zh-CN" sz="2000" dirty="0"/>
              <a:t>next [j]</a:t>
            </a:r>
            <a:r>
              <a:rPr kumimoji="1" lang="zh-CN" altLang="en-US" sz="2000" dirty="0"/>
              <a:t>个字符。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82FB1E-2C60-4300-88C0-BA9CD922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95" y="2965267"/>
            <a:ext cx="3863158" cy="7937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7B818F-0440-41EB-887A-22741230A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221" y="2965267"/>
            <a:ext cx="3790619" cy="7937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F7B1DA-51B6-471F-853B-FDEA2F63B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22" y="4250395"/>
            <a:ext cx="4525755" cy="82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857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KMP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算法的时间复杂度分析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0" y="976838"/>
            <a:ext cx="8393948" cy="506360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/>
              <a:t>整个算法最坏的情况是，当模式串首字符位于</a:t>
            </a:r>
            <a:r>
              <a:rPr kumimoji="1" lang="en-US" altLang="zh-CN" sz="2000" dirty="0" err="1"/>
              <a:t>i</a:t>
            </a:r>
            <a:r>
              <a:rPr kumimoji="1" lang="en-US" altLang="zh-CN" sz="2000" dirty="0"/>
              <a:t> - j</a:t>
            </a:r>
            <a:r>
              <a:rPr kumimoji="1" lang="zh-CN" altLang="en-US" sz="2000" dirty="0"/>
              <a:t>的位置时才匹配成功，算法结束。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如果文本串的长度为</a:t>
            </a:r>
            <a:r>
              <a:rPr kumimoji="1" lang="en-US" altLang="zh-CN" sz="2000" dirty="0"/>
              <a:t>n</a:t>
            </a:r>
            <a:r>
              <a:rPr kumimoji="1" lang="zh-CN" altLang="en-US" sz="2000" dirty="0"/>
              <a:t>，模式串的长度为</a:t>
            </a:r>
            <a:r>
              <a:rPr kumimoji="1" lang="en-US" altLang="zh-CN" sz="2000" dirty="0"/>
              <a:t>m</a:t>
            </a:r>
            <a:r>
              <a:rPr kumimoji="1" lang="zh-CN" altLang="en-US" sz="2000" dirty="0"/>
              <a:t>，那么匹配过程的时间复杂度为</a:t>
            </a:r>
            <a:r>
              <a:rPr kumimoji="1" lang="en-US" altLang="zh-CN" sz="2000" dirty="0"/>
              <a:t>O(n)</a:t>
            </a:r>
            <a:r>
              <a:rPr kumimoji="1" lang="zh-CN" altLang="en-US" sz="2000" dirty="0"/>
              <a:t>，算上计算</a:t>
            </a:r>
            <a:r>
              <a:rPr kumimoji="1" lang="en-US" altLang="zh-CN" sz="2000" dirty="0"/>
              <a:t>next</a:t>
            </a:r>
            <a:r>
              <a:rPr kumimoji="1" lang="zh-CN" altLang="en-US" sz="2000" dirty="0"/>
              <a:t>的</a:t>
            </a:r>
            <a:r>
              <a:rPr kumimoji="1" lang="en-US" altLang="zh-CN" sz="2000" dirty="0"/>
              <a:t>O(m)</a:t>
            </a:r>
            <a:r>
              <a:rPr kumimoji="1" lang="zh-CN" altLang="en-US" sz="2000" dirty="0"/>
              <a:t>时间，</a:t>
            </a:r>
            <a:r>
              <a:rPr kumimoji="1" lang="en-US" altLang="zh-CN" sz="2000" dirty="0"/>
              <a:t>KMP</a:t>
            </a:r>
            <a:r>
              <a:rPr kumimoji="1" lang="zh-CN" altLang="en-US" sz="2000" dirty="0"/>
              <a:t>的整体时间复杂度为</a:t>
            </a:r>
            <a:r>
              <a:rPr kumimoji="1" lang="en-US" altLang="zh-CN" sz="2000" dirty="0"/>
              <a:t>O(m + n)</a:t>
            </a:r>
            <a:r>
              <a:rPr kumimoji="1" lang="zh-CN" altLang="en-US" sz="2000" dirty="0"/>
              <a:t>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F7B1DA-51B6-471F-853B-FDEA2F63B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122" y="5147196"/>
            <a:ext cx="4525755" cy="820103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9A26DA40-53C8-4520-8D93-558B1D84F152}"/>
              </a:ext>
            </a:extLst>
          </p:cNvPr>
          <p:cNvGrpSpPr/>
          <p:nvPr/>
        </p:nvGrpSpPr>
        <p:grpSpPr>
          <a:xfrm>
            <a:off x="1550987" y="3562134"/>
            <a:ext cx="6042026" cy="1269151"/>
            <a:chOff x="1550987" y="3562134"/>
            <a:chExt cx="6042026" cy="126915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6D67131-96F8-4FAF-AF86-86EF6D34D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0987" y="3562134"/>
              <a:ext cx="6042026" cy="1269151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BC82042-2B7C-4C6E-9BCC-78B129EDE606}"/>
                </a:ext>
              </a:extLst>
            </p:cNvPr>
            <p:cNvSpPr/>
            <p:nvPr/>
          </p:nvSpPr>
          <p:spPr>
            <a:xfrm>
              <a:off x="7281017" y="3623417"/>
              <a:ext cx="303450" cy="333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847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81A28-18D3-07D5-4853-BF7787478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2B1C9F-0DF9-CB36-F516-41AD7BE9A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dirty="0"/>
              <a:t>顺序表与顺序串在存储结构设计上是否有什么不同？</a:t>
            </a:r>
            <a:endParaRPr lang="en-US" altLang="zh-CN" sz="1600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dirty="0"/>
              <a:t>先回顾一下顺序表的存储结构</a:t>
            </a:r>
            <a:endParaRPr lang="en-US" altLang="zh-CN" sz="16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altLang="zh-CN" sz="14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altLang="zh-CN" sz="14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altLang="zh-CN" sz="14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altLang="zh-CN" sz="1400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dirty="0"/>
              <a:t>顺序表备用空间的设置，是为了在插入新结点时有扩充的余地，如图所示：</a:t>
            </a:r>
            <a:endParaRPr lang="en-US" altLang="zh-CN" sz="1600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dirty="0"/>
              <a:t>因为有备用空间的设计，因此串的实际长度是串存储时必须已知的一个参数。可以设计如下的储方案：</a:t>
            </a:r>
            <a:endParaRPr lang="en-US" altLang="zh-CN" sz="1600" dirty="0"/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zh-CN" altLang="en-US" sz="1400" dirty="0"/>
              <a:t>（</a:t>
            </a:r>
            <a:r>
              <a:rPr lang="en-US" altLang="zh-CN" sz="1400" dirty="0"/>
              <a:t>1</a:t>
            </a:r>
            <a:r>
              <a:rPr lang="zh-CN" altLang="en-US" sz="1400" dirty="0"/>
              <a:t>）用一个指针指示最后一个字符位置。</a:t>
            </a:r>
            <a:endParaRPr lang="en-US" altLang="zh-CN" sz="1400" dirty="0"/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zh-CN" altLang="en-US" sz="1400" dirty="0"/>
              <a:t>（</a:t>
            </a:r>
            <a:r>
              <a:rPr lang="en-US" altLang="zh-CN" sz="1400" dirty="0"/>
              <a:t>2</a:t>
            </a:r>
            <a:r>
              <a:rPr lang="zh-CN" altLang="en-US" sz="1400" dirty="0"/>
              <a:t>）直接用一个计数器记录串元素个数。</a:t>
            </a:r>
            <a:endParaRPr lang="en-US" altLang="zh-CN" sz="1400" dirty="0"/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zh-CN" altLang="en-US" sz="1400" dirty="0"/>
              <a:t>（</a:t>
            </a:r>
            <a:r>
              <a:rPr lang="en-US" altLang="zh-CN" sz="1400" dirty="0"/>
              <a:t>3</a:t>
            </a:r>
            <a:r>
              <a:rPr lang="zh-CN" altLang="en-US" sz="1400" dirty="0"/>
              <a:t>）在串末尾添加串结束标记：在串尾存储一个不会在串中出现的特殊字符作为串的终结符，以此表示串的结尾。（</a:t>
            </a:r>
            <a:r>
              <a:rPr lang="zh-CN" altLang="en-US" sz="1400" dirty="0">
                <a:solidFill>
                  <a:srgbClr val="0000FF"/>
                </a:solidFill>
              </a:rPr>
              <a:t>注：</a:t>
            </a:r>
            <a:r>
              <a:rPr lang="en-US" altLang="zh-CN" sz="1400" dirty="0">
                <a:solidFill>
                  <a:srgbClr val="0000FF"/>
                </a:solidFill>
              </a:rPr>
              <a:t>C</a:t>
            </a:r>
            <a:r>
              <a:rPr lang="zh-CN" altLang="en-US" sz="1400" dirty="0">
                <a:solidFill>
                  <a:srgbClr val="0000FF"/>
                </a:solidFill>
              </a:rPr>
              <a:t>语言中处理定长串的方法就是这样的，它是用 </a:t>
            </a:r>
            <a:r>
              <a:rPr lang="en-US" altLang="zh-CN" sz="1400" dirty="0">
                <a:solidFill>
                  <a:srgbClr val="0000FF"/>
                </a:solidFill>
              </a:rPr>
              <a:t>’\0’ </a:t>
            </a:r>
            <a:r>
              <a:rPr lang="zh-CN" altLang="en-US" sz="1400" dirty="0">
                <a:solidFill>
                  <a:srgbClr val="0000FF"/>
                </a:solidFill>
              </a:rPr>
              <a:t>来表示串的结束，用查找串结束标志的方法可以间接求得串的长度</a:t>
            </a:r>
            <a:r>
              <a:rPr lang="zh-CN" altLang="en-US" sz="1400" dirty="0"/>
              <a:t>）。</a:t>
            </a:r>
            <a:endParaRPr lang="en-US" altLang="zh-CN" sz="1400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FC90F0-18E6-93FC-BA7B-9B8257119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0DF038-2E13-0D2B-5492-2B6DA38E6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740242-8729-F3B4-D7E7-E25A94CD4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37" y="1879671"/>
            <a:ext cx="2950990" cy="12582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CBBB8F-A90E-A367-CE7F-9482F32A9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258" y="1060106"/>
            <a:ext cx="1905092" cy="189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96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进一步讨论：</a:t>
            </a:r>
            <a:r>
              <a:rPr kumimoji="1" lang="en-US" altLang="zh-CN" dirty="0"/>
              <a:t>Next</a:t>
            </a:r>
            <a:r>
              <a:rPr kumimoji="1" lang="zh-CN" altLang="en-US" dirty="0"/>
              <a:t>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dirty="0"/>
              <a:t>以下讨论如何求</a:t>
            </a:r>
            <a:r>
              <a:rPr lang="en-US" altLang="zh-CN" dirty="0"/>
              <a:t>next</a:t>
            </a:r>
            <a:r>
              <a:rPr lang="zh-CN" altLang="en-US" dirty="0"/>
              <a:t>函数值</a:t>
            </a:r>
            <a:r>
              <a:rPr lang="en-US" altLang="zh-CN" dirty="0"/>
              <a:t>?</a:t>
            </a:r>
            <a:endParaRPr lang="zh-CN" altLang="en-US" dirty="0"/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dirty="0"/>
              <a:t>已知求模式串的</a:t>
            </a:r>
            <a:r>
              <a:rPr lang="en-US" altLang="zh-CN" dirty="0"/>
              <a:t>next[j]</a:t>
            </a:r>
            <a:r>
              <a:rPr lang="zh-CN" altLang="en-US" dirty="0"/>
              <a:t>值与主串</a:t>
            </a:r>
            <a:r>
              <a:rPr lang="en-US" altLang="zh-CN" dirty="0"/>
              <a:t>s</a:t>
            </a:r>
            <a:r>
              <a:rPr lang="zh-CN" altLang="en-US" dirty="0"/>
              <a:t>无关，只与模式串</a:t>
            </a:r>
            <a:r>
              <a:rPr lang="en-US" altLang="zh-CN" dirty="0"/>
              <a:t>t</a:t>
            </a:r>
            <a:r>
              <a:rPr lang="zh-CN" altLang="en-US" dirty="0"/>
              <a:t>本身的构成有关，则可把求</a:t>
            </a:r>
            <a:r>
              <a:rPr lang="en-US" altLang="zh-CN" dirty="0"/>
              <a:t>next</a:t>
            </a:r>
            <a:r>
              <a:rPr lang="zh-CN" altLang="en-US" dirty="0"/>
              <a:t>函数值的问题看成是一个模式匹配问题。</a:t>
            </a: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60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grpSp>
        <p:nvGrpSpPr>
          <p:cNvPr id="6" name="Group 35"/>
          <p:cNvGrpSpPr>
            <a:grpSpLocks/>
          </p:cNvGrpSpPr>
          <p:nvPr/>
        </p:nvGrpSpPr>
        <p:grpSpPr bwMode="auto">
          <a:xfrm>
            <a:off x="374615" y="3726070"/>
            <a:ext cx="8099430" cy="2017713"/>
            <a:chOff x="-169" y="0"/>
            <a:chExt cx="5102" cy="1271"/>
          </a:xfrm>
        </p:grpSpPr>
        <p:grpSp>
          <p:nvGrpSpPr>
            <p:cNvPr id="7" name="Group 36"/>
            <p:cNvGrpSpPr>
              <a:grpSpLocks/>
            </p:cNvGrpSpPr>
            <p:nvPr/>
          </p:nvGrpSpPr>
          <p:grpSpPr bwMode="auto">
            <a:xfrm>
              <a:off x="0" y="343"/>
              <a:ext cx="4933" cy="928"/>
              <a:chOff x="0" y="0"/>
              <a:chExt cx="4933" cy="928"/>
            </a:xfrm>
          </p:grpSpPr>
          <p:sp>
            <p:nvSpPr>
              <p:cNvPr id="9" name="Rectangle 37"/>
              <p:cNvSpPr>
                <a:spLocks noChangeArrowheads="1"/>
              </p:cNvSpPr>
              <p:nvPr/>
            </p:nvSpPr>
            <p:spPr bwMode="auto">
              <a:xfrm>
                <a:off x="859" y="0"/>
                <a:ext cx="3938" cy="2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sz="2000" b="1" dirty="0"/>
                  <a:t>0                                                                </a:t>
                </a:r>
                <a:r>
                  <a:rPr lang="zh-CN" altLang="en-US" sz="2000" b="1" dirty="0"/>
                  <a:t>        当 </a:t>
                </a:r>
                <a:r>
                  <a:rPr lang="en-US" sz="2000" b="1" dirty="0"/>
                  <a:t>j=1</a:t>
                </a:r>
                <a:r>
                  <a:rPr lang="zh-CN" altLang="en-US" sz="2000" b="1" dirty="0"/>
                  <a:t> 时</a:t>
                </a:r>
                <a:endParaRPr lang="zh-CN" altLang="en-US" sz="2000" dirty="0"/>
              </a:p>
            </p:txBody>
          </p:sp>
          <p:sp>
            <p:nvSpPr>
              <p:cNvPr id="10" name="Rectangle 38"/>
              <p:cNvSpPr>
                <a:spLocks noChangeArrowheads="1"/>
              </p:cNvSpPr>
              <p:nvPr/>
            </p:nvSpPr>
            <p:spPr bwMode="auto">
              <a:xfrm>
                <a:off x="851" y="338"/>
                <a:ext cx="3786" cy="2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sz="2000" b="1" dirty="0"/>
                  <a:t>Max{k|1&lt;k&lt;j∧t</a:t>
                </a:r>
                <a:r>
                  <a:rPr lang="en-US" sz="2000" b="1" baseline="-22000" dirty="0"/>
                  <a:t>1</a:t>
                </a:r>
                <a:r>
                  <a:rPr lang="en-US" sz="2000" b="1" dirty="0"/>
                  <a:t>t</a:t>
                </a:r>
                <a:r>
                  <a:rPr lang="en-US" sz="2000" b="1" baseline="-20000" dirty="0"/>
                  <a:t>2</a:t>
                </a:r>
                <a:r>
                  <a:rPr lang="en-US" sz="2000" b="1" dirty="0"/>
                  <a:t>…t</a:t>
                </a:r>
                <a:r>
                  <a:rPr lang="en-US" sz="2000" b="1" baseline="-20000" dirty="0"/>
                  <a:t>k-1</a:t>
                </a:r>
                <a:r>
                  <a:rPr lang="en-US" sz="2000" b="1" dirty="0"/>
                  <a:t>=</a:t>
                </a:r>
                <a:r>
                  <a:rPr lang="en-US" sz="2000" b="1" dirty="0" err="1"/>
                  <a:t>t</a:t>
                </a:r>
                <a:r>
                  <a:rPr lang="en-US" sz="2000" b="1" baseline="-20000" dirty="0" err="1"/>
                  <a:t>j</a:t>
                </a:r>
                <a:r>
                  <a:rPr lang="en-US" sz="2000" b="1" baseline="-20000" dirty="0"/>
                  <a:t>-(k-1)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t</a:t>
                </a:r>
                <a:r>
                  <a:rPr lang="en-US" sz="2000" b="1" baseline="-20000" dirty="0" err="1"/>
                  <a:t>j</a:t>
                </a:r>
                <a:r>
                  <a:rPr lang="en-US" sz="2000" b="1" baseline="-20000" dirty="0"/>
                  <a:t>-k</a:t>
                </a:r>
                <a:r>
                  <a:rPr lang="en-US" sz="2000" b="1" dirty="0"/>
                  <a:t>… t</a:t>
                </a:r>
                <a:r>
                  <a:rPr lang="en-US" sz="2000" b="1" baseline="-20000" dirty="0"/>
                  <a:t>j-1</a:t>
                </a:r>
                <a:r>
                  <a:rPr lang="en-US" sz="2000" b="1" dirty="0"/>
                  <a:t> }   </a:t>
                </a:r>
                <a:r>
                  <a:rPr lang="zh-CN" altLang="en-US" sz="2000" b="1" dirty="0"/>
                  <a:t>该集合不空时</a:t>
                </a:r>
                <a:endParaRPr lang="zh-CN" altLang="en-US" sz="2000" dirty="0"/>
              </a:p>
            </p:txBody>
          </p:sp>
          <p:sp>
            <p:nvSpPr>
              <p:cNvPr id="11" name="Rectangle 39"/>
              <p:cNvSpPr>
                <a:spLocks noChangeArrowheads="1"/>
              </p:cNvSpPr>
              <p:nvPr/>
            </p:nvSpPr>
            <p:spPr bwMode="auto">
              <a:xfrm>
                <a:off x="896" y="656"/>
                <a:ext cx="4037" cy="2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sz="2000" b="1" dirty="0"/>
                  <a:t>1                                                              </a:t>
                </a:r>
                <a:r>
                  <a:rPr lang="zh-CN" altLang="en-US" sz="2000" b="1" dirty="0"/>
                  <a:t>       </a:t>
                </a:r>
                <a:r>
                  <a:rPr lang="en-US" sz="2000" b="1" dirty="0"/>
                  <a:t>  </a:t>
                </a:r>
                <a:r>
                  <a:rPr lang="zh-CN" altLang="en-US" sz="2000" b="1" dirty="0"/>
                  <a:t>其它情况</a:t>
                </a:r>
              </a:p>
            </p:txBody>
          </p:sp>
          <p:sp>
            <p:nvSpPr>
              <p:cNvPr id="12" name="Rectangle 40"/>
              <p:cNvSpPr>
                <a:spLocks noChangeArrowheads="1"/>
              </p:cNvSpPr>
              <p:nvPr/>
            </p:nvSpPr>
            <p:spPr bwMode="auto">
              <a:xfrm>
                <a:off x="0" y="338"/>
                <a:ext cx="726" cy="2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sz="2000" b="1" dirty="0"/>
                  <a:t>next[j]</a:t>
                </a:r>
                <a:r>
                  <a:rPr lang="zh-CN" altLang="en-US" sz="2000" b="1" dirty="0"/>
                  <a:t> </a:t>
                </a:r>
                <a:r>
                  <a:rPr lang="en-US" sz="2000" b="1" dirty="0"/>
                  <a:t>=</a:t>
                </a:r>
              </a:p>
            </p:txBody>
          </p:sp>
          <p:sp>
            <p:nvSpPr>
              <p:cNvPr id="13" name="AutoShape 41"/>
              <p:cNvSpPr>
                <a:spLocks/>
              </p:cNvSpPr>
              <p:nvPr/>
            </p:nvSpPr>
            <p:spPr bwMode="auto">
              <a:xfrm>
                <a:off x="755" y="112"/>
                <a:ext cx="91" cy="725"/>
              </a:xfrm>
              <a:prstGeom prst="leftBrace">
                <a:avLst>
                  <a:gd name="adj1" fmla="val 66392"/>
                  <a:gd name="adj2" fmla="val 50000"/>
                </a:avLst>
              </a:pr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en-US" sz="2000"/>
              </a:p>
            </p:txBody>
          </p:sp>
        </p:grpSp>
        <p:sp>
          <p:nvSpPr>
            <p:cNvPr id="8" name="Rectangle 42"/>
            <p:cNvSpPr>
              <a:spLocks noChangeArrowheads="1"/>
            </p:cNvSpPr>
            <p:nvPr/>
          </p:nvSpPr>
          <p:spPr bwMode="auto">
            <a:xfrm>
              <a:off x="-169" y="0"/>
              <a:ext cx="176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en-US" sz="2400" dirty="0">
                  <a:latin typeface="Microsoft YaHei" charset="0"/>
                  <a:ea typeface="Microsoft YaHei" charset="0"/>
                  <a:cs typeface="Microsoft YaHei" charset="0"/>
                </a:rPr>
                <a:t>定义</a:t>
              </a:r>
              <a:r>
                <a:rPr lang="en-US" sz="2400" dirty="0">
                  <a:latin typeface="Microsoft YaHei" charset="0"/>
                  <a:ea typeface="Microsoft YaHei" charset="0"/>
                  <a:cs typeface="Microsoft YaHei" charset="0"/>
                </a:rPr>
                <a:t>next[j]</a:t>
              </a:r>
              <a:r>
                <a:rPr lang="zh-CN" altLang="en-US" sz="2400" dirty="0">
                  <a:latin typeface="Microsoft YaHei" charset="0"/>
                  <a:ea typeface="Microsoft YaHei" charset="0"/>
                  <a:cs typeface="Microsoft YaHei" charset="0"/>
                </a:rPr>
                <a:t>函数为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68761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进一步讨论：</a:t>
            </a:r>
            <a:r>
              <a:rPr kumimoji="1" lang="en-US" altLang="zh-CN" dirty="0"/>
              <a:t>Next</a:t>
            </a:r>
            <a:r>
              <a:rPr kumimoji="1" lang="zh-CN" altLang="en-US" dirty="0"/>
              <a:t>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0" y="818699"/>
            <a:ext cx="8280000" cy="553765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zh-CN" altLang="en-US" sz="2000" b="1" dirty="0">
                <a:latin typeface="Times New Roman" charset="0"/>
                <a:ea typeface="Times New Roman" charset="0"/>
                <a:cs typeface="Times New Roman" charset="0"/>
              </a:rPr>
              <a:t>由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next</a:t>
            </a:r>
            <a:r>
              <a:rPr lang="zh-CN" altLang="en-US" sz="2000" b="1" dirty="0">
                <a:latin typeface="Times New Roman" charset="0"/>
                <a:ea typeface="Times New Roman" charset="0"/>
                <a:cs typeface="Times New Roman" charset="0"/>
              </a:rPr>
              <a:t>函数定义可知：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当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j=1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时：</a:t>
            </a:r>
            <a:r>
              <a:rPr lang="en-US" altLang="zh-CN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next[1]=0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。</a:t>
            </a:r>
          </a:p>
          <a:p>
            <a:pPr marL="223838" lvl="1" indent="-223838">
              <a:lnSpc>
                <a:spcPct val="150000"/>
              </a:lnSpc>
              <a:spcBef>
                <a:spcPts val="600"/>
              </a:spcBef>
              <a:tabLst>
                <a:tab pos="131763" algn="l"/>
              </a:tabLst>
            </a:pP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设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next[j]=k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，即在模式串中存在：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baseline="-2000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baseline="-200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…t</a:t>
            </a:r>
            <a:r>
              <a:rPr lang="en-US" altLang="zh-CN" baseline="-20000" dirty="0">
                <a:latin typeface="Times New Roman" charset="0"/>
                <a:ea typeface="Times New Roman" charset="0"/>
                <a:cs typeface="Times New Roman" charset="0"/>
              </a:rPr>
              <a:t>k-1</a:t>
            </a:r>
            <a:r>
              <a:rPr lang="zh-CN" altLang="en-US" baseline="-20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baseline="-200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en-US" altLang="zh-CN" baseline="-20000" dirty="0">
                <a:latin typeface="Times New Roman" charset="0"/>
                <a:ea typeface="Times New Roman" charset="0"/>
                <a:cs typeface="Times New Roman" charset="0"/>
              </a:rPr>
              <a:t>-(k-1)</a:t>
            </a:r>
            <a:r>
              <a:rPr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baseline="-200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en-US" altLang="zh-CN" baseline="-20000" dirty="0">
                <a:latin typeface="Times New Roman" charset="0"/>
                <a:ea typeface="Times New Roman" charset="0"/>
                <a:cs typeface="Times New Roman" charset="0"/>
              </a:rPr>
              <a:t>-k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… t</a:t>
            </a:r>
            <a:r>
              <a:rPr lang="en-US" altLang="zh-CN" baseline="-20000" dirty="0">
                <a:latin typeface="Times New Roman" charset="0"/>
                <a:ea typeface="Times New Roman" charset="0"/>
                <a:cs typeface="Times New Roman" charset="0"/>
              </a:rPr>
              <a:t>j-1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，其中下标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满足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1&lt;k&lt;j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的某个最大值，此时求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next[j+1]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的值有两种可能：</a:t>
            </a:r>
          </a:p>
          <a:p>
            <a:pPr marL="317500" lvl="1" indent="0">
              <a:lnSpc>
                <a:spcPct val="15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(1)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若有 </a:t>
            </a:r>
            <a:r>
              <a:rPr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baseline="-20000" dirty="0" err="1"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baseline="-200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：则表明在模式串中有：</a:t>
            </a:r>
          </a:p>
          <a:p>
            <a:pPr marL="488950" lvl="2" indent="-39688">
              <a:lnSpc>
                <a:spcPct val="15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000" baseline="-2000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000" baseline="-200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…t</a:t>
            </a:r>
            <a:r>
              <a:rPr lang="en-US" altLang="zh-CN" sz="2000" baseline="-20000" dirty="0">
                <a:latin typeface="Times New Roman" charset="0"/>
                <a:ea typeface="Times New Roman" charset="0"/>
                <a:cs typeface="Times New Roman" charset="0"/>
              </a:rPr>
              <a:t>k-1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000" baseline="-20000" dirty="0"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000" baseline="-200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en-US" altLang="zh-CN" sz="2000" baseline="-20000" dirty="0">
                <a:latin typeface="Times New Roman" charset="0"/>
                <a:ea typeface="Times New Roman" charset="0"/>
                <a:cs typeface="Times New Roman" charset="0"/>
              </a:rPr>
              <a:t>-(k-1)</a:t>
            </a:r>
            <a:r>
              <a:rPr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000" baseline="-200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en-US" altLang="zh-CN" sz="2000" baseline="-20000" dirty="0">
                <a:latin typeface="Times New Roman" charset="0"/>
                <a:ea typeface="Times New Roman" charset="0"/>
                <a:cs typeface="Times New Roman" charset="0"/>
              </a:rPr>
              <a:t>-k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… t</a:t>
            </a:r>
            <a:r>
              <a:rPr lang="en-US" altLang="zh-CN" sz="2000" baseline="-20000" dirty="0">
                <a:latin typeface="Times New Roman" charset="0"/>
                <a:ea typeface="Times New Roman" charset="0"/>
                <a:cs typeface="Times New Roman" charset="0"/>
              </a:rPr>
              <a:t>j-1 </a:t>
            </a:r>
            <a:r>
              <a:rPr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000" baseline="-200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，且不可能存在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k’&gt;k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满足上式，即：</a:t>
            </a:r>
            <a:r>
              <a:rPr lang="en-US" altLang="zh-CN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next[j+1]=next[j]+1=k+1</a:t>
            </a:r>
            <a:endParaRPr lang="zh-CN" altLang="en-US" sz="20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61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50777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进一步讨论：</a:t>
            </a:r>
            <a:r>
              <a:rPr kumimoji="1" lang="en-US" altLang="zh-CN" dirty="0"/>
              <a:t>Next</a:t>
            </a:r>
            <a:r>
              <a:rPr kumimoji="1" lang="zh-CN" altLang="en-US" dirty="0"/>
              <a:t>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0" y="818699"/>
            <a:ext cx="8280000" cy="5537651"/>
          </a:xfrm>
        </p:spPr>
        <p:txBody>
          <a:bodyPr>
            <a:normAutofit/>
          </a:bodyPr>
          <a:lstStyle/>
          <a:p>
            <a:pPr marL="409575" lvl="2" indent="0">
              <a:lnSpc>
                <a:spcPct val="15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(2)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若有 </a:t>
            </a:r>
            <a:r>
              <a:rPr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000" baseline="-25000" dirty="0" err="1"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zh-CN" altLang="en-US" sz="2000" baseline="-25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≠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000" baseline="-250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en-US" altLang="zh-CN" sz="2000" baseline="-25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：则表明在模式串中有：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000" baseline="-18000" dirty="0">
                <a:latin typeface="Times New Roman" charset="0"/>
                <a:ea typeface="Times New Roman" charset="0"/>
                <a:cs typeface="Times New Roman" charset="0"/>
              </a:rPr>
              <a:t>1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000" baseline="-180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…t</a:t>
            </a:r>
            <a:r>
              <a:rPr lang="en-US" altLang="zh-CN" sz="2000" baseline="-18000" dirty="0">
                <a:latin typeface="Times New Roman" charset="0"/>
                <a:ea typeface="Times New Roman" charset="0"/>
                <a:cs typeface="Times New Roman" charset="0"/>
              </a:rPr>
              <a:t>k-1 </a:t>
            </a:r>
            <a:r>
              <a:rPr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000" baseline="-25000" dirty="0" err="1"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≠t</a:t>
            </a:r>
            <a:r>
              <a:rPr lang="en-US" altLang="zh-CN" sz="2000" baseline="-250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en-US" altLang="zh-CN" sz="2000" baseline="-25000" dirty="0">
                <a:latin typeface="Times New Roman" charset="0"/>
                <a:ea typeface="Times New Roman" charset="0"/>
                <a:cs typeface="Times New Roman" charset="0"/>
              </a:rPr>
              <a:t>-(k-</a:t>
            </a:r>
            <a:r>
              <a:rPr lang="en-US" altLang="zh-CN" sz="2000" baseline="-18000" dirty="0">
                <a:latin typeface="Times New Roman" charset="0"/>
                <a:ea typeface="Times New Roman" charset="0"/>
                <a:cs typeface="Times New Roman" charset="0"/>
              </a:rPr>
              <a:t>1) </a:t>
            </a:r>
            <a:r>
              <a:rPr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000" baseline="-250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en-US" altLang="zh-CN" sz="2000" baseline="-25000" dirty="0">
                <a:latin typeface="Times New Roman" charset="0"/>
                <a:ea typeface="Times New Roman" charset="0"/>
                <a:cs typeface="Times New Roman" charset="0"/>
              </a:rPr>
              <a:t>-k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… t</a:t>
            </a:r>
            <a:r>
              <a:rPr lang="en-US" altLang="zh-CN" sz="2000" baseline="-25000" dirty="0">
                <a:latin typeface="Times New Roman" charset="0"/>
                <a:ea typeface="Times New Roman" charset="0"/>
                <a:cs typeface="Times New Roman" charset="0"/>
              </a:rPr>
              <a:t>j-1 </a:t>
            </a:r>
            <a:r>
              <a:rPr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000" baseline="-250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，当</a:t>
            </a:r>
            <a:r>
              <a:rPr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000" baseline="-25000" dirty="0" err="1"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≠t</a:t>
            </a:r>
            <a:r>
              <a:rPr lang="en-US" altLang="zh-CN" sz="2000" baseline="-250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时应</a:t>
            </a:r>
            <a:r>
              <a:rPr lang="zh-CN" altLang="en-US" sz="2000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将模式向右滑动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至以模式中的第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next[k]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个字符和主串中的第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个字符相比较。若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next[k]= k’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，且</a:t>
            </a:r>
            <a:r>
              <a:rPr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000" baseline="-250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en-US" altLang="zh-CN" sz="2000" baseline="-25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en-US" altLang="zh-CN" sz="2000" baseline="-25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000" baseline="-25000" dirty="0" err="1"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altLang="zh-CN" sz="2000" baseline="-25000" dirty="0">
                <a:latin typeface="Times New Roman" charset="0"/>
                <a:ea typeface="Times New Roman" charset="0"/>
                <a:cs typeface="Times New Roman" charset="0"/>
              </a:rPr>
              <a:t>’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，则说明在主串中第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j+1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字符之前存在一个长度为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k’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即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next[k])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的最长子串，与模式串中从第一个字符起长度为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k’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的子串相等。即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next[j+1]</a:t>
            </a:r>
            <a:r>
              <a:rPr lang="zh-CN" altLang="en-US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zh-CN" altLang="en-US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k’+1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。</a:t>
            </a:r>
            <a:endParaRPr lang="en-US" altLang="zh-CN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同理，若 </a:t>
            </a:r>
            <a:r>
              <a:rPr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000" baseline="-250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≠t</a:t>
            </a:r>
            <a:r>
              <a:rPr lang="en-US" altLang="zh-CN" sz="2000" baseline="-25000" dirty="0" err="1"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，应</a:t>
            </a:r>
            <a:r>
              <a:rPr lang="zh-CN" altLang="en-US" sz="2000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将模式继续向右滑动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至将模式中的第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next[k’]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个字符和</a:t>
            </a:r>
            <a:r>
              <a:rPr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000" baseline="-250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对齐，⋯⋯，依此类推，直到</a:t>
            </a:r>
            <a:r>
              <a:rPr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000" baseline="-250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和模式串中的某个字符匹配成功或者不存在任何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k’(1&lt; k’&lt;j)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满足等式：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000" baseline="-18000" dirty="0">
                <a:latin typeface="Times New Roman" charset="0"/>
                <a:ea typeface="Times New Roman" charset="0"/>
                <a:cs typeface="Times New Roman" charset="0"/>
              </a:rPr>
              <a:t>1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000" baseline="-180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…t</a:t>
            </a:r>
            <a:r>
              <a:rPr lang="en-US" altLang="zh-CN" sz="2000" baseline="-18000" dirty="0">
                <a:latin typeface="Times New Roman" charset="0"/>
                <a:ea typeface="Times New Roman" charset="0"/>
                <a:cs typeface="Times New Roman" charset="0"/>
              </a:rPr>
              <a:t>k-1 </a:t>
            </a:r>
            <a:r>
              <a:rPr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000" baseline="-25000" dirty="0" err="1"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altLang="zh-CN" sz="2000" baseline="-25000" dirty="0">
                <a:latin typeface="Times New Roman" charset="0"/>
                <a:ea typeface="Times New Roman" charset="0"/>
                <a:cs typeface="Times New Roman" charset="0"/>
              </a:rPr>
              <a:t>’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000" baseline="-250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en-US" altLang="zh-CN" sz="2000" baseline="-25000" dirty="0">
                <a:latin typeface="Times New Roman" charset="0"/>
                <a:ea typeface="Times New Roman" charset="0"/>
                <a:cs typeface="Times New Roman" charset="0"/>
              </a:rPr>
              <a:t>-(k’-</a:t>
            </a:r>
            <a:r>
              <a:rPr lang="en-US" altLang="zh-CN" sz="2000" baseline="-18000" dirty="0">
                <a:latin typeface="Times New Roman" charset="0"/>
                <a:ea typeface="Times New Roman" charset="0"/>
                <a:cs typeface="Times New Roman" charset="0"/>
              </a:rPr>
              <a:t>1) </a:t>
            </a:r>
            <a:r>
              <a:rPr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000" baseline="-250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en-US" altLang="zh-CN" sz="2000" baseline="-25000" dirty="0">
                <a:latin typeface="Times New Roman" charset="0"/>
                <a:ea typeface="Times New Roman" charset="0"/>
                <a:cs typeface="Times New Roman" charset="0"/>
              </a:rPr>
              <a:t>-k’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… t</a:t>
            </a:r>
            <a:r>
              <a:rPr lang="en-US" altLang="zh-CN" sz="2000" baseline="-25000" dirty="0">
                <a:latin typeface="Times New Roman" charset="0"/>
                <a:ea typeface="Times New Roman" charset="0"/>
                <a:cs typeface="Times New Roman" charset="0"/>
              </a:rPr>
              <a:t>j-1 </a:t>
            </a:r>
            <a:r>
              <a:rPr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000" baseline="-250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，则：</a:t>
            </a:r>
            <a:r>
              <a:rPr lang="en-US" altLang="zh-CN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next[j]+1=1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。</a:t>
            </a:r>
            <a:endParaRPr lang="en-US" altLang="zh-CN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62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2526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进一步讨论：</a:t>
            </a:r>
            <a:r>
              <a:rPr kumimoji="1" lang="en-US" altLang="zh-CN" dirty="0"/>
              <a:t>Next</a:t>
            </a:r>
            <a:r>
              <a:rPr kumimoji="1" lang="zh-CN" altLang="en-US" dirty="0"/>
              <a:t>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0" y="2941982"/>
            <a:ext cx="8280000" cy="3098457"/>
          </a:xfrm>
        </p:spPr>
        <p:txBody>
          <a:bodyPr/>
          <a:lstStyle/>
          <a:p>
            <a:r>
              <a:rPr kumimoji="1" lang="zh-CN" altLang="en-US" dirty="0"/>
              <a:t>例子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63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750189"/>
              </p:ext>
            </p:extLst>
          </p:nvPr>
        </p:nvGraphicFramePr>
        <p:xfrm>
          <a:off x="789809" y="3631097"/>
          <a:ext cx="3238852" cy="113129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30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09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09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模式串</a:t>
                      </a:r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b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c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d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e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09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next[j]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875393"/>
              </p:ext>
            </p:extLst>
          </p:nvPr>
        </p:nvGraphicFramePr>
        <p:xfrm>
          <a:off x="5090316" y="3631097"/>
          <a:ext cx="3238852" cy="113129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30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09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09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模式串</a:t>
                      </a:r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b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c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b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09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next[j]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Group 35"/>
          <p:cNvGrpSpPr>
            <a:grpSpLocks/>
          </p:cNvGrpSpPr>
          <p:nvPr/>
        </p:nvGrpSpPr>
        <p:grpSpPr bwMode="auto">
          <a:xfrm>
            <a:off x="374615" y="850353"/>
            <a:ext cx="8099430" cy="2017713"/>
            <a:chOff x="-169" y="0"/>
            <a:chExt cx="5102" cy="1271"/>
          </a:xfrm>
        </p:grpSpPr>
        <p:grpSp>
          <p:nvGrpSpPr>
            <p:cNvPr id="9" name="Group 36"/>
            <p:cNvGrpSpPr>
              <a:grpSpLocks/>
            </p:cNvGrpSpPr>
            <p:nvPr/>
          </p:nvGrpSpPr>
          <p:grpSpPr bwMode="auto">
            <a:xfrm>
              <a:off x="0" y="343"/>
              <a:ext cx="4933" cy="928"/>
              <a:chOff x="0" y="0"/>
              <a:chExt cx="4933" cy="928"/>
            </a:xfrm>
          </p:grpSpPr>
          <p:sp>
            <p:nvSpPr>
              <p:cNvPr id="11" name="Rectangle 37"/>
              <p:cNvSpPr>
                <a:spLocks noChangeArrowheads="1"/>
              </p:cNvSpPr>
              <p:nvPr/>
            </p:nvSpPr>
            <p:spPr bwMode="auto">
              <a:xfrm>
                <a:off x="859" y="0"/>
                <a:ext cx="3938" cy="2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sz="2000" b="1" dirty="0"/>
                  <a:t>0                                                                </a:t>
                </a:r>
                <a:r>
                  <a:rPr lang="zh-CN" altLang="en-US" sz="2000" b="1" dirty="0"/>
                  <a:t>        当 </a:t>
                </a:r>
                <a:r>
                  <a:rPr lang="en-US" sz="2000" b="1" dirty="0"/>
                  <a:t>j=1</a:t>
                </a:r>
                <a:r>
                  <a:rPr lang="zh-CN" altLang="en-US" sz="2000" b="1" dirty="0"/>
                  <a:t> 时</a:t>
                </a:r>
                <a:endParaRPr lang="zh-CN" altLang="en-US" sz="2000" dirty="0"/>
              </a:p>
            </p:txBody>
          </p:sp>
          <p:sp>
            <p:nvSpPr>
              <p:cNvPr id="12" name="Rectangle 38"/>
              <p:cNvSpPr>
                <a:spLocks noChangeArrowheads="1"/>
              </p:cNvSpPr>
              <p:nvPr/>
            </p:nvSpPr>
            <p:spPr bwMode="auto">
              <a:xfrm>
                <a:off x="851" y="338"/>
                <a:ext cx="3786" cy="2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sz="2000" b="1" dirty="0"/>
                  <a:t>Max{k|1&lt;k&lt;j∧t</a:t>
                </a:r>
                <a:r>
                  <a:rPr lang="en-US" sz="2000" b="1" baseline="-22000" dirty="0"/>
                  <a:t>1</a:t>
                </a:r>
                <a:r>
                  <a:rPr lang="en-US" sz="2000" b="1" dirty="0"/>
                  <a:t>t</a:t>
                </a:r>
                <a:r>
                  <a:rPr lang="en-US" sz="2000" b="1" baseline="-20000" dirty="0"/>
                  <a:t>2</a:t>
                </a:r>
                <a:r>
                  <a:rPr lang="en-US" sz="2000" b="1" dirty="0"/>
                  <a:t>…t</a:t>
                </a:r>
                <a:r>
                  <a:rPr lang="en-US" sz="2000" b="1" baseline="-20000" dirty="0"/>
                  <a:t>k-1</a:t>
                </a:r>
                <a:r>
                  <a:rPr lang="en-US" sz="2000" b="1" dirty="0"/>
                  <a:t>=</a:t>
                </a:r>
                <a:r>
                  <a:rPr lang="en-US" sz="2000" b="1" dirty="0" err="1"/>
                  <a:t>t</a:t>
                </a:r>
                <a:r>
                  <a:rPr lang="en-US" sz="2000" b="1" baseline="-20000" dirty="0" err="1"/>
                  <a:t>j</a:t>
                </a:r>
                <a:r>
                  <a:rPr lang="en-US" sz="2000" b="1" baseline="-20000" dirty="0"/>
                  <a:t>-(k-1)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t</a:t>
                </a:r>
                <a:r>
                  <a:rPr lang="en-US" sz="2000" b="1" baseline="-20000" dirty="0" err="1"/>
                  <a:t>j</a:t>
                </a:r>
                <a:r>
                  <a:rPr lang="en-US" sz="2000" b="1" baseline="-20000" dirty="0"/>
                  <a:t>-k</a:t>
                </a:r>
                <a:r>
                  <a:rPr lang="en-US" sz="2000" b="1" dirty="0"/>
                  <a:t>… t</a:t>
                </a:r>
                <a:r>
                  <a:rPr lang="en-US" sz="2000" b="1" baseline="-20000" dirty="0"/>
                  <a:t>j-1</a:t>
                </a:r>
                <a:r>
                  <a:rPr lang="en-US" sz="2000" b="1" dirty="0"/>
                  <a:t> }   </a:t>
                </a:r>
                <a:r>
                  <a:rPr lang="zh-CN" altLang="en-US" sz="2000" b="1" dirty="0"/>
                  <a:t>该集合不空时</a:t>
                </a:r>
                <a:endParaRPr lang="zh-CN" altLang="en-US" sz="2000" dirty="0"/>
              </a:p>
            </p:txBody>
          </p:sp>
          <p:sp>
            <p:nvSpPr>
              <p:cNvPr id="13" name="Rectangle 39"/>
              <p:cNvSpPr>
                <a:spLocks noChangeArrowheads="1"/>
              </p:cNvSpPr>
              <p:nvPr/>
            </p:nvSpPr>
            <p:spPr bwMode="auto">
              <a:xfrm>
                <a:off x="896" y="656"/>
                <a:ext cx="4037" cy="2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sz="2000" b="1" dirty="0"/>
                  <a:t>1                                                              </a:t>
                </a:r>
                <a:r>
                  <a:rPr lang="zh-CN" altLang="en-US" sz="2000" b="1" dirty="0"/>
                  <a:t>       </a:t>
                </a:r>
                <a:r>
                  <a:rPr lang="en-US" sz="2000" b="1" dirty="0"/>
                  <a:t>  </a:t>
                </a:r>
                <a:r>
                  <a:rPr lang="zh-CN" altLang="en-US" sz="2000" b="1" dirty="0"/>
                  <a:t>其它情况</a:t>
                </a:r>
              </a:p>
            </p:txBody>
          </p:sp>
          <p:sp>
            <p:nvSpPr>
              <p:cNvPr id="14" name="Rectangle 40"/>
              <p:cNvSpPr>
                <a:spLocks noChangeArrowheads="1"/>
              </p:cNvSpPr>
              <p:nvPr/>
            </p:nvSpPr>
            <p:spPr bwMode="auto">
              <a:xfrm>
                <a:off x="0" y="338"/>
                <a:ext cx="726" cy="2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sz="2000" b="1" dirty="0"/>
                  <a:t>next[j]</a:t>
                </a:r>
                <a:r>
                  <a:rPr lang="zh-CN" altLang="en-US" sz="2000" b="1" dirty="0"/>
                  <a:t> </a:t>
                </a:r>
                <a:r>
                  <a:rPr lang="en-US" sz="2000" b="1" dirty="0"/>
                  <a:t>=</a:t>
                </a:r>
              </a:p>
            </p:txBody>
          </p:sp>
          <p:sp>
            <p:nvSpPr>
              <p:cNvPr id="15" name="AutoShape 41"/>
              <p:cNvSpPr>
                <a:spLocks/>
              </p:cNvSpPr>
              <p:nvPr/>
            </p:nvSpPr>
            <p:spPr bwMode="auto">
              <a:xfrm>
                <a:off x="755" y="112"/>
                <a:ext cx="91" cy="725"/>
              </a:xfrm>
              <a:prstGeom prst="leftBrace">
                <a:avLst>
                  <a:gd name="adj1" fmla="val 66392"/>
                  <a:gd name="adj2" fmla="val 50000"/>
                </a:avLst>
              </a:pr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en-US" sz="2000"/>
              </a:p>
            </p:txBody>
          </p:sp>
        </p:grpSp>
        <p:sp>
          <p:nvSpPr>
            <p:cNvPr id="10" name="Rectangle 42"/>
            <p:cNvSpPr>
              <a:spLocks noChangeArrowheads="1"/>
            </p:cNvSpPr>
            <p:nvPr/>
          </p:nvSpPr>
          <p:spPr bwMode="auto">
            <a:xfrm>
              <a:off x="-169" y="0"/>
              <a:ext cx="176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en-US" sz="2400" dirty="0">
                  <a:latin typeface="Microsoft YaHei" charset="0"/>
                  <a:ea typeface="Microsoft YaHei" charset="0"/>
                  <a:cs typeface="Microsoft YaHei" charset="0"/>
                </a:rPr>
                <a:t>定义</a:t>
              </a:r>
              <a:r>
                <a:rPr lang="en-US" sz="2400" dirty="0">
                  <a:latin typeface="Microsoft YaHei" charset="0"/>
                  <a:ea typeface="Microsoft YaHei" charset="0"/>
                  <a:cs typeface="Microsoft YaHei" charset="0"/>
                </a:rPr>
                <a:t>next[j]</a:t>
              </a:r>
              <a:r>
                <a:rPr lang="zh-CN" altLang="en-US" sz="2400" dirty="0">
                  <a:latin typeface="Microsoft YaHei" charset="0"/>
                  <a:ea typeface="Microsoft YaHei" charset="0"/>
                  <a:cs typeface="Microsoft YaHei" charset="0"/>
                </a:rPr>
                <a:t>函数为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22285" y="5082174"/>
            <a:ext cx="809943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dirty="0">
                <a:solidFill>
                  <a:srgbClr val="0000FF"/>
                </a:solidFill>
              </a:rPr>
              <a:t>经验：如果前后缀一个字符相等，则</a:t>
            </a:r>
            <a:r>
              <a:rPr kumimoji="1" lang="en-US" altLang="zh-CN" sz="2400" dirty="0">
                <a:solidFill>
                  <a:srgbClr val="0000FF"/>
                </a:solidFill>
              </a:rPr>
              <a:t>K</a:t>
            </a:r>
            <a:r>
              <a:rPr kumimoji="1" lang="zh-CN" altLang="en-US" sz="2400" dirty="0">
                <a:solidFill>
                  <a:srgbClr val="0000FF"/>
                </a:solidFill>
              </a:rPr>
              <a:t>值是</a:t>
            </a:r>
            <a:r>
              <a:rPr kumimoji="1" lang="en-US" altLang="zh-CN" sz="2400" dirty="0">
                <a:solidFill>
                  <a:srgbClr val="0000FF"/>
                </a:solidFill>
              </a:rPr>
              <a:t>2</a:t>
            </a:r>
            <a:r>
              <a:rPr kumimoji="1" lang="zh-CN" altLang="en-US" sz="2400" dirty="0">
                <a:solidFill>
                  <a:srgbClr val="0000FF"/>
                </a:solidFill>
              </a:rPr>
              <a:t>，两个字符</a:t>
            </a:r>
            <a:r>
              <a:rPr kumimoji="1" lang="en-US" altLang="zh-CN" sz="2400" dirty="0">
                <a:solidFill>
                  <a:srgbClr val="0000FF"/>
                </a:solidFill>
              </a:rPr>
              <a:t>K</a:t>
            </a:r>
            <a:r>
              <a:rPr kumimoji="1" lang="zh-CN" altLang="en-US" sz="2400" dirty="0">
                <a:solidFill>
                  <a:srgbClr val="0000FF"/>
                </a:solidFill>
              </a:rPr>
              <a:t>值是</a:t>
            </a:r>
            <a:r>
              <a:rPr kumimoji="1" lang="en-US" altLang="zh-CN" sz="2400" dirty="0">
                <a:solidFill>
                  <a:srgbClr val="0000FF"/>
                </a:solidFill>
              </a:rPr>
              <a:t>3</a:t>
            </a:r>
            <a:r>
              <a:rPr kumimoji="1" lang="zh-CN" altLang="en-US" sz="2400" dirty="0">
                <a:solidFill>
                  <a:srgbClr val="0000FF"/>
                </a:solidFill>
              </a:rPr>
              <a:t>，</a:t>
            </a:r>
            <a:r>
              <a:rPr kumimoji="1" lang="en-US" altLang="zh-CN" sz="2400" dirty="0">
                <a:solidFill>
                  <a:srgbClr val="0000FF"/>
                </a:solidFill>
              </a:rPr>
              <a:t>n</a:t>
            </a:r>
            <a:r>
              <a:rPr kumimoji="1" lang="zh-CN" altLang="en-US" sz="2400" dirty="0">
                <a:solidFill>
                  <a:srgbClr val="0000FF"/>
                </a:solidFill>
              </a:rPr>
              <a:t>个相等</a:t>
            </a:r>
            <a:r>
              <a:rPr kumimoji="1" lang="en-US" altLang="zh-CN" sz="2400" dirty="0">
                <a:solidFill>
                  <a:srgbClr val="0000FF"/>
                </a:solidFill>
              </a:rPr>
              <a:t>K</a:t>
            </a:r>
            <a:r>
              <a:rPr kumimoji="1" lang="zh-CN" altLang="en-US" sz="2400" dirty="0">
                <a:solidFill>
                  <a:srgbClr val="0000FF"/>
                </a:solidFill>
              </a:rPr>
              <a:t>值就是</a:t>
            </a:r>
            <a:r>
              <a:rPr kumimoji="1" lang="en-US" altLang="zh-CN" sz="2400" dirty="0">
                <a:solidFill>
                  <a:srgbClr val="0000FF"/>
                </a:solidFill>
              </a:rPr>
              <a:t>n+1</a:t>
            </a:r>
            <a:r>
              <a:rPr kumimoji="1" lang="zh-CN" altLang="en-US" sz="2400" dirty="0">
                <a:solidFill>
                  <a:srgbClr val="0000FF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31603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进一步讨论：</a:t>
            </a:r>
            <a:r>
              <a:rPr kumimoji="1" lang="en-US" altLang="zh-CN" dirty="0"/>
              <a:t>Next</a:t>
            </a:r>
            <a:r>
              <a:rPr kumimoji="1" lang="zh-CN" altLang="en-US" dirty="0"/>
              <a:t>函数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64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32000" y="976838"/>
            <a:ext cx="8280000" cy="506360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经验：如果前后缀一个字符相等，则</a:t>
            </a:r>
            <a:r>
              <a:rPr kumimoji="1" lang="en-US" altLang="zh-CN" dirty="0"/>
              <a:t>K</a:t>
            </a:r>
            <a:r>
              <a:rPr kumimoji="1" lang="zh-CN" altLang="en-US" dirty="0"/>
              <a:t>值是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，两个字符</a:t>
            </a:r>
            <a:r>
              <a:rPr kumimoji="1" lang="en-US" altLang="zh-CN" dirty="0"/>
              <a:t>K</a:t>
            </a:r>
            <a:r>
              <a:rPr kumimoji="1" lang="zh-CN" altLang="en-US" dirty="0"/>
              <a:t>值是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个相等</a:t>
            </a:r>
            <a:r>
              <a:rPr kumimoji="1" lang="en-US" altLang="zh-CN" dirty="0"/>
              <a:t>K</a:t>
            </a:r>
            <a:r>
              <a:rPr kumimoji="1" lang="zh-CN" altLang="en-US" dirty="0"/>
              <a:t>值就是</a:t>
            </a:r>
            <a:r>
              <a:rPr kumimoji="1" lang="en-US" altLang="zh-CN" dirty="0"/>
              <a:t>n+1</a:t>
            </a:r>
            <a:r>
              <a:rPr kumimoji="1" lang="zh-CN" altLang="en-US" dirty="0"/>
              <a:t>。</a:t>
            </a:r>
          </a:p>
          <a:p>
            <a:endParaRPr kumimoji="1" lang="zh-CN" altLang="en-US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800334"/>
              </p:ext>
            </p:extLst>
          </p:nvPr>
        </p:nvGraphicFramePr>
        <p:xfrm>
          <a:off x="525416" y="3021879"/>
          <a:ext cx="3782191" cy="113129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53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09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6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7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8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09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模式串</a:t>
                      </a:r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b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b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b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09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next[j]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/>
                        <a:t>3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/>
                        <a:t>4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/>
                        <a:t>2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/>
                        <a:t>2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884287"/>
              </p:ext>
            </p:extLst>
          </p:nvPr>
        </p:nvGraphicFramePr>
        <p:xfrm>
          <a:off x="4825923" y="3021879"/>
          <a:ext cx="3782191" cy="113129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53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09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6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7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8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09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模式串</a:t>
                      </a:r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  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09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next[j]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/>
                        <a:t>3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/>
                        <a:t>4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/>
                        <a:t>5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/>
                        <a:t>6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/>
                        <a:t>7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内容占位符 2"/>
          <p:cNvSpPr txBox="1">
            <a:spLocks/>
          </p:cNvSpPr>
          <p:nvPr/>
        </p:nvSpPr>
        <p:spPr>
          <a:xfrm>
            <a:off x="432000" y="2425148"/>
            <a:ext cx="8280000" cy="3615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例子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68138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进一步讨论：</a:t>
            </a:r>
            <a:r>
              <a:rPr kumimoji="1" lang="en-US" altLang="zh-CN" dirty="0"/>
              <a:t>Next</a:t>
            </a:r>
            <a:r>
              <a:rPr kumimoji="1" lang="zh-CN" altLang="en-US" dirty="0"/>
              <a:t>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0" y="976837"/>
            <a:ext cx="8280000" cy="537951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zh-CN" altLang="en-US" sz="2000" dirty="0"/>
              <a:t>根据上述分析， 求</a:t>
            </a:r>
            <a:r>
              <a:rPr lang="en-US" altLang="zh-CN" sz="2000" dirty="0"/>
              <a:t>next</a:t>
            </a:r>
            <a:r>
              <a:rPr lang="zh-CN" altLang="en-US" sz="2000" dirty="0"/>
              <a:t>函数值的算法如下：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2000" dirty="0"/>
              <a:t>void  next(</a:t>
            </a:r>
            <a:r>
              <a:rPr lang="en-US" altLang="zh-CN" sz="2000" dirty="0" err="1"/>
              <a:t>StringType</a:t>
            </a:r>
            <a:r>
              <a:rPr lang="en-US" altLang="zh-CN" sz="2000" dirty="0"/>
              <a:t>  t 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next[]) 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2000" dirty="0"/>
              <a:t>  /*  </a:t>
            </a:r>
            <a:r>
              <a:rPr lang="zh-CN" altLang="en-US" sz="2000" dirty="0"/>
              <a:t>求模式</a:t>
            </a:r>
            <a:r>
              <a:rPr lang="en-US" altLang="zh-CN" sz="2000" dirty="0"/>
              <a:t>t</a:t>
            </a:r>
            <a:r>
              <a:rPr lang="zh-CN" altLang="en-US" sz="2000" dirty="0"/>
              <a:t>的</a:t>
            </a:r>
            <a:r>
              <a:rPr lang="en-US" altLang="zh-CN" sz="2000" dirty="0"/>
              <a:t>next</a:t>
            </a:r>
            <a:r>
              <a:rPr lang="zh-CN" altLang="en-US" sz="2000" dirty="0"/>
              <a:t>串</a:t>
            </a:r>
            <a:r>
              <a:rPr lang="en-US" altLang="zh-CN" sz="2000" dirty="0"/>
              <a:t>t</a:t>
            </a:r>
            <a:r>
              <a:rPr lang="zh-CN" altLang="en-US" sz="2000" dirty="0"/>
              <a:t>函数值并保存在</a:t>
            </a:r>
            <a:r>
              <a:rPr lang="en-US" altLang="zh-CN" sz="2000" dirty="0"/>
              <a:t>next</a:t>
            </a:r>
            <a:r>
              <a:rPr lang="zh-CN" altLang="en-US" sz="2000" dirty="0"/>
              <a:t>数组中   *</a:t>
            </a:r>
            <a:r>
              <a:rPr lang="en-US" altLang="zh-CN" sz="2000" dirty="0"/>
              <a:t>/</a:t>
            </a:r>
          </a:p>
          <a:p>
            <a:pPr marL="355600" lvl="1" indent="0">
              <a:lnSpc>
                <a:spcPct val="12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dirty="0"/>
              <a:t>{   </a:t>
            </a:r>
            <a:r>
              <a:rPr lang="zh-CN" altLang="en-US" dirty="0"/>
              <a:t>  </a:t>
            </a:r>
            <a:r>
              <a:rPr lang="en-US" altLang="zh-CN" dirty="0" err="1"/>
              <a:t>int</a:t>
            </a:r>
            <a:r>
              <a:rPr lang="en-US" altLang="zh-CN" dirty="0"/>
              <a:t>  k=1 , j=0 ; next[1]=0;</a:t>
            </a:r>
          </a:p>
          <a:p>
            <a:pPr marL="723900" lvl="2" indent="0">
              <a:lnSpc>
                <a:spcPct val="12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2000" dirty="0"/>
              <a:t>while (k&lt;</a:t>
            </a:r>
            <a:r>
              <a:rPr lang="en-US" altLang="zh-CN" sz="2000" dirty="0" err="1"/>
              <a:t>t.length</a:t>
            </a:r>
            <a:r>
              <a:rPr lang="en-US" altLang="zh-CN" sz="2000" dirty="0"/>
              <a:t>)</a:t>
            </a:r>
          </a:p>
          <a:p>
            <a:pPr marL="1079500" lvl="3" indent="0">
              <a:lnSpc>
                <a:spcPct val="12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2000" dirty="0"/>
              <a:t>{   if ((j==0)|| (</a:t>
            </a:r>
            <a:r>
              <a:rPr lang="en-US" altLang="zh-CN" sz="2000" dirty="0" err="1"/>
              <a:t>t.str</a:t>
            </a:r>
            <a:r>
              <a:rPr lang="en-US" altLang="zh-CN" sz="2000" dirty="0"/>
              <a:t>[k]==</a:t>
            </a:r>
            <a:r>
              <a:rPr lang="en-US" altLang="zh-CN" sz="2000" dirty="0" err="1"/>
              <a:t>t.str</a:t>
            </a:r>
            <a:r>
              <a:rPr lang="en-US" altLang="zh-CN" sz="2000" dirty="0"/>
              <a:t>[j])) </a:t>
            </a:r>
          </a:p>
          <a:p>
            <a:pPr marL="1435100" lvl="4" indent="0">
              <a:lnSpc>
                <a:spcPct val="12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2000" dirty="0"/>
              <a:t>    {   k++ ; j++ ; </a:t>
            </a:r>
          </a:p>
          <a:p>
            <a:pPr marL="1435100" lvl="4" indent="0">
              <a:lnSpc>
                <a:spcPct val="12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2000" dirty="0"/>
              <a:t>        if ( </a:t>
            </a:r>
            <a:r>
              <a:rPr lang="en-US" altLang="zh-CN" sz="2000" dirty="0" err="1"/>
              <a:t>t.str</a:t>
            </a:r>
            <a:r>
              <a:rPr lang="en-US" altLang="zh-CN" sz="2000" dirty="0"/>
              <a:t>[k]!=</a:t>
            </a:r>
            <a:r>
              <a:rPr lang="en-US" altLang="zh-CN" sz="2000" dirty="0" err="1"/>
              <a:t>t.str</a:t>
            </a:r>
            <a:r>
              <a:rPr lang="en-US" altLang="zh-CN" sz="2000" dirty="0"/>
              <a:t>[j] )  next[k]=j;</a:t>
            </a:r>
          </a:p>
          <a:p>
            <a:pPr marL="1435100" lvl="4" indent="0">
              <a:lnSpc>
                <a:spcPct val="12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2000" dirty="0"/>
              <a:t>         else  next[k]=next[j];</a:t>
            </a:r>
          </a:p>
          <a:p>
            <a:pPr marL="1435100" lvl="4" indent="0">
              <a:lnSpc>
                <a:spcPct val="12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2000" dirty="0"/>
              <a:t>    }</a:t>
            </a:r>
          </a:p>
          <a:p>
            <a:pPr marL="1435100" lvl="4" indent="0">
              <a:lnSpc>
                <a:spcPct val="12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2000" dirty="0"/>
              <a:t> else next[j]=j ;   </a:t>
            </a:r>
          </a:p>
          <a:p>
            <a:pPr marL="1079500" lvl="3" indent="0">
              <a:lnSpc>
                <a:spcPct val="12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sz="2000" dirty="0"/>
              <a:t>}</a:t>
            </a:r>
          </a:p>
          <a:p>
            <a:pPr marL="355600" lvl="1" indent="0">
              <a:lnSpc>
                <a:spcPct val="12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altLang="zh-CN" dirty="0"/>
              <a:t>}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65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99772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进一步讨论：</a:t>
            </a:r>
            <a:r>
              <a:rPr kumimoji="1" lang="en-US" altLang="zh-CN" dirty="0"/>
              <a:t>Next</a:t>
            </a:r>
            <a:r>
              <a:rPr kumimoji="1" lang="zh-CN" altLang="en-US" dirty="0"/>
              <a:t>函数的改进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然而，</a:t>
            </a:r>
            <a:r>
              <a:rPr kumimoji="1" lang="en-US" altLang="zh-CN" dirty="0"/>
              <a:t>KMP</a:t>
            </a:r>
            <a:r>
              <a:rPr kumimoji="1" lang="zh-CN" altLang="en-US" dirty="0"/>
              <a:t>仍然存在缺陷。如主串</a:t>
            </a:r>
            <a:r>
              <a:rPr kumimoji="1" lang="en-US" altLang="zh-CN" dirty="0"/>
              <a:t>S=“</a:t>
            </a:r>
            <a:r>
              <a:rPr kumimoji="1" lang="en-US" altLang="zh-CN" dirty="0" err="1"/>
              <a:t>aaaabcde</a:t>
            </a:r>
            <a:r>
              <a:rPr kumimoji="1" lang="en-US" altLang="zh-CN" dirty="0"/>
              <a:t>”</a:t>
            </a:r>
            <a:r>
              <a:rPr kumimoji="1" lang="zh-CN" altLang="en-US" dirty="0"/>
              <a:t>，子串</a:t>
            </a:r>
            <a:r>
              <a:rPr kumimoji="1" lang="en-US" altLang="zh-CN" dirty="0"/>
              <a:t>T=“</a:t>
            </a:r>
            <a:r>
              <a:rPr kumimoji="1" lang="en-US" altLang="zh-CN" dirty="0" err="1"/>
              <a:t>aaaaax</a:t>
            </a:r>
            <a:r>
              <a:rPr kumimoji="1" lang="en-US" altLang="zh-CN" dirty="0"/>
              <a:t>”</a:t>
            </a:r>
            <a:r>
              <a:rPr kumimoji="1" lang="zh-CN" altLang="en-US" dirty="0"/>
              <a:t>，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66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" y="2062587"/>
            <a:ext cx="8640417" cy="397785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23D5B6D-350A-D3F2-B3E6-BDBBE6E920A9}"/>
              </a:ext>
            </a:extLst>
          </p:cNvPr>
          <p:cNvSpPr txBox="1"/>
          <p:nvPr/>
        </p:nvSpPr>
        <p:spPr>
          <a:xfrm>
            <a:off x="2283864" y="1674357"/>
            <a:ext cx="4576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next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数组为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012345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028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进一步讨论：</a:t>
            </a:r>
            <a:r>
              <a:rPr kumimoji="1" lang="en-US" altLang="zh-CN" dirty="0"/>
              <a:t>Next</a:t>
            </a:r>
            <a:r>
              <a:rPr kumimoji="1" lang="zh-CN" altLang="en-US" dirty="0"/>
              <a:t>函数的改进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/>
              <a:t>通过例子可以发现，当中的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4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5</a:t>
            </a:r>
            <a:r>
              <a:rPr kumimoji="1" lang="zh-CN" altLang="en-US" sz="2000" dirty="0"/>
              <a:t>步骤，都是多余的判断。由于</a:t>
            </a:r>
            <a:r>
              <a:rPr kumimoji="1" lang="en-US" altLang="zh-CN" sz="2000" dirty="0"/>
              <a:t>T</a:t>
            </a:r>
            <a:r>
              <a:rPr kumimoji="1" lang="zh-CN" altLang="en-US" sz="2000" dirty="0"/>
              <a:t>串中的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4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5</a:t>
            </a:r>
            <a:r>
              <a:rPr kumimoji="1" lang="zh-CN" altLang="en-US" sz="2000" dirty="0"/>
              <a:t>位置的字符都与首位的字符相等，</a:t>
            </a:r>
            <a:r>
              <a:rPr kumimoji="1" lang="zh-CN" altLang="en-US" sz="2000" dirty="0">
                <a:solidFill>
                  <a:srgbClr val="0000FF"/>
                </a:solidFill>
              </a:rPr>
              <a:t>那么可以用首位的</a:t>
            </a:r>
            <a:r>
              <a:rPr kumimoji="1" lang="en-US" altLang="zh-CN" sz="2000" dirty="0">
                <a:solidFill>
                  <a:srgbClr val="0000FF"/>
                </a:solidFill>
              </a:rPr>
              <a:t>next</a:t>
            </a:r>
            <a:r>
              <a:rPr kumimoji="1" lang="zh-CN" altLang="en-US" sz="2000" dirty="0">
                <a:solidFill>
                  <a:srgbClr val="0000FF"/>
                </a:solidFill>
              </a:rPr>
              <a:t>值去取代与它相等的字符后续的</a:t>
            </a:r>
            <a:r>
              <a:rPr kumimoji="1" lang="en-US" altLang="zh-CN" sz="2000" dirty="0">
                <a:solidFill>
                  <a:srgbClr val="0000FF"/>
                </a:solidFill>
              </a:rPr>
              <a:t>next</a:t>
            </a:r>
            <a:r>
              <a:rPr kumimoji="1" lang="zh-CN" altLang="en-US" sz="2000" dirty="0">
                <a:solidFill>
                  <a:srgbClr val="0000FF"/>
                </a:solidFill>
              </a:rPr>
              <a:t>值。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67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38" y="2581475"/>
            <a:ext cx="7513324" cy="345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374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进一步讨论：</a:t>
            </a:r>
            <a:r>
              <a:rPr kumimoji="1" lang="en-US" altLang="zh-CN" dirty="0"/>
              <a:t>Next</a:t>
            </a:r>
            <a:r>
              <a:rPr kumimoji="1" lang="zh-CN" altLang="en-US" dirty="0"/>
              <a:t>函数的改进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0" y="2016704"/>
            <a:ext cx="8280000" cy="4023735"/>
          </a:xfrm>
        </p:spPr>
        <p:txBody>
          <a:bodyPr/>
          <a:lstStyle/>
          <a:p>
            <a:r>
              <a:rPr kumimoji="1" lang="zh-CN" altLang="en-US" dirty="0"/>
              <a:t>例子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68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174579"/>
              </p:ext>
            </p:extLst>
          </p:nvPr>
        </p:nvGraphicFramePr>
        <p:xfrm>
          <a:off x="2680905" y="2502528"/>
          <a:ext cx="3782191" cy="150839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53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09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2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>
                          <a:solidFill>
                            <a:srgbClr val="7030A0"/>
                          </a:solidFill>
                        </a:rPr>
                        <a:t>3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6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7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8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09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模式串</a:t>
                      </a:r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b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b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b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09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next[j]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2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/>
                        <a:t>3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/>
                        <a:t>4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/>
                        <a:t>2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/>
                        <a:t>2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>
                          <a:solidFill>
                            <a:srgbClr val="7030A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09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nextval</a:t>
                      </a:r>
                      <a:r>
                        <a:rPr lang="en-US" altLang="zh-CN" dirty="0"/>
                        <a:t>[j]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1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1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615253"/>
              </p:ext>
            </p:extLst>
          </p:nvPr>
        </p:nvGraphicFramePr>
        <p:xfrm>
          <a:off x="2680905" y="4395822"/>
          <a:ext cx="3782191" cy="150839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53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09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6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7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8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09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模式串</a:t>
                      </a:r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  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09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next[j]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/>
                        <a:t>3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/>
                        <a:t>4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/>
                        <a:t>5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/>
                        <a:t>6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/>
                        <a:t>7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0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nextval</a:t>
                      </a:r>
                      <a:r>
                        <a:rPr lang="en-US" altLang="zh-CN" dirty="0"/>
                        <a:t>[j]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/>
                        <a:t>0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/>
                        <a:t>0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/>
                        <a:t>0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/>
                        <a:t>0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/>
                        <a:t>0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/>
                        <a:t>0</a:t>
                      </a:r>
                      <a:r>
                        <a:rPr lang="zh-CN" altLang="en-US" baseline="0" dirty="0"/>
                        <a:t>  </a:t>
                      </a:r>
                      <a:r>
                        <a:rPr lang="en-US" altLang="zh-CN" baseline="0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432000" y="956037"/>
            <a:ext cx="828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方式：如果</a:t>
            </a:r>
            <a:r>
              <a:rPr kumimoji="1" lang="en-US" altLang="zh-CN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位字符与它</a:t>
            </a:r>
            <a:r>
              <a:rPr kumimoji="1" lang="en-US" altLang="zh-CN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next</a:t>
            </a:r>
            <a:r>
              <a:rPr kumimoji="1" lang="zh-CN" altLang="en-US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值指向的</a:t>
            </a:r>
            <a:r>
              <a:rPr kumimoji="1" lang="en-US" altLang="zh-CN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位字符相等，则</a:t>
            </a:r>
            <a:r>
              <a:rPr kumimoji="1" lang="en-US" altLang="zh-CN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位的</a:t>
            </a:r>
            <a:r>
              <a:rPr kumimoji="1" lang="en-US" altLang="zh-CN" dirty="0" err="1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nextval</a:t>
            </a:r>
            <a:r>
              <a:rPr kumimoji="1" lang="zh-CN" altLang="en-US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就指向</a:t>
            </a:r>
            <a:r>
              <a:rPr kumimoji="1" lang="en-US" altLang="zh-CN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b</a:t>
            </a:r>
            <a:r>
              <a:rPr kumimoji="1" lang="zh-CN" altLang="en-US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位的</a:t>
            </a:r>
            <a:r>
              <a:rPr kumimoji="1" lang="en-US" altLang="zh-CN" dirty="0" err="1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nextval</a:t>
            </a:r>
            <a:r>
              <a:rPr kumimoji="1" lang="zh-CN" altLang="en-US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值，如果不等，该</a:t>
            </a:r>
            <a:r>
              <a:rPr kumimoji="1" lang="en-US" altLang="zh-CN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位的</a:t>
            </a:r>
            <a:r>
              <a:rPr kumimoji="1" lang="en-US" altLang="zh-CN" dirty="0" err="1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nextval</a:t>
            </a:r>
            <a:r>
              <a:rPr kumimoji="1" lang="zh-CN" altLang="en-US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值就是它自己</a:t>
            </a:r>
            <a:r>
              <a:rPr kumimoji="1" lang="en-US" altLang="zh-CN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kumimoji="1" lang="zh-CN" altLang="en-US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位的</a:t>
            </a:r>
            <a:r>
              <a:rPr kumimoji="1" lang="en-US" altLang="zh-CN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next</a:t>
            </a:r>
            <a:r>
              <a:rPr kumimoji="1" lang="zh-CN" altLang="en-US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值。</a:t>
            </a:r>
          </a:p>
        </p:txBody>
      </p:sp>
    </p:spTree>
    <p:extLst>
      <p:ext uri="{BB962C8B-B14F-4D97-AF65-F5344CB8AC3E}">
        <p14:creationId xmlns:p14="http://schemas.microsoft.com/office/powerpoint/2010/main" val="20086203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已知模式串“</a:t>
            </a:r>
            <a:r>
              <a:rPr lang="en-US" altLang="zh-CN" sz="3200" dirty="0"/>
              <a:t>A D A B </a:t>
            </a:r>
            <a:r>
              <a:rPr lang="en-US" altLang="zh-CN" sz="3200" dirty="0" err="1"/>
              <a:t>B</a:t>
            </a:r>
            <a:r>
              <a:rPr lang="en-US" altLang="zh-CN" sz="3200" dirty="0"/>
              <a:t> A D A D A</a:t>
            </a:r>
            <a:r>
              <a:rPr lang="zh-CN" altLang="en-US" sz="2800" dirty="0"/>
              <a:t>”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试求出它对应的 </a:t>
            </a:r>
            <a:r>
              <a:rPr lang="en-US" altLang="zh-CN" sz="2800" dirty="0"/>
              <a:t>next </a:t>
            </a:r>
            <a:r>
              <a:rPr lang="zh-CN" altLang="en-US" sz="2800" dirty="0"/>
              <a:t>函数值和 </a:t>
            </a:r>
            <a:r>
              <a:rPr lang="en-US" altLang="zh-CN" sz="2800" dirty="0" err="1"/>
              <a:t>nextval</a:t>
            </a:r>
            <a:r>
              <a:rPr lang="en-US" altLang="zh-CN" sz="2800" dirty="0"/>
              <a:t> </a:t>
            </a:r>
            <a:r>
              <a:rPr lang="zh-CN" altLang="en-US" sz="2800" dirty="0"/>
              <a:t>函数值。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注：</a:t>
            </a:r>
            <a:r>
              <a:rPr lang="en-US" altLang="zh-CN" sz="2800" dirty="0"/>
              <a:t>next[1]=0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69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2890" y="3597157"/>
            <a:ext cx="7178221" cy="151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3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Basic concepts of string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32000" y="960895"/>
            <a:ext cx="8316464" cy="49749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800" dirty="0"/>
              <a:t>字符串中任意连续的字符组成的子序列被称为该字符串的</a:t>
            </a:r>
            <a:r>
              <a:rPr lang="zh-CN" altLang="en-US" sz="1800" b="1" u="sng" dirty="0">
                <a:solidFill>
                  <a:srgbClr val="FF0000"/>
                </a:solidFill>
              </a:rPr>
              <a:t>子串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800" dirty="0"/>
              <a:t>包含子串的字符串又被称为该子串的</a:t>
            </a:r>
            <a:r>
              <a:rPr lang="zh-CN" altLang="en-US" sz="1800" b="1" u="sng" dirty="0">
                <a:solidFill>
                  <a:srgbClr val="FF0000"/>
                </a:solidFill>
              </a:rPr>
              <a:t>主串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lang="en-US" altLang="zh-CN" sz="1800" dirty="0"/>
              <a:t>	a = “Welcome to Beijing”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lang="en-US" altLang="zh-CN" sz="1800" dirty="0"/>
              <a:t>	b= “Welcome”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lang="en-US" altLang="zh-CN" sz="1800" dirty="0"/>
              <a:t>	c= “</a:t>
            </a:r>
            <a:r>
              <a:rPr lang="en-US" altLang="zh-CN" sz="1800" dirty="0" err="1"/>
              <a:t>Bei</a:t>
            </a:r>
            <a:r>
              <a:rPr lang="en-US" altLang="zh-CN" sz="1800" dirty="0"/>
              <a:t>”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lang="en-US" altLang="zh-CN" sz="1800" dirty="0"/>
              <a:t>	d= “Welcome to”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800" dirty="0"/>
              <a:t>两个字符串相等：两个字符串的长度相等，并且各个对应的字符也都相同。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800" dirty="0"/>
              <a:t>例如，有下列四个字符串</a:t>
            </a:r>
            <a:r>
              <a:rPr lang="en-US" altLang="zh-CN" sz="1800" dirty="0"/>
              <a:t>a</a:t>
            </a:r>
            <a:r>
              <a:rPr lang="zh-CN" altLang="en-US" sz="1800" dirty="0"/>
              <a:t>，</a:t>
            </a:r>
            <a:r>
              <a:rPr lang="en-US" altLang="zh-CN" sz="1800" dirty="0"/>
              <a:t>b</a:t>
            </a:r>
            <a:r>
              <a:rPr lang="zh-CN" altLang="en-US" sz="1800" dirty="0"/>
              <a:t>，</a:t>
            </a:r>
            <a:r>
              <a:rPr lang="en-US" altLang="zh-CN" sz="1800" dirty="0"/>
              <a:t>c</a:t>
            </a:r>
            <a:r>
              <a:rPr lang="zh-CN" altLang="en-US" sz="1800" dirty="0"/>
              <a:t>，</a:t>
            </a:r>
            <a:r>
              <a:rPr lang="en-US" altLang="zh-CN" sz="1800" dirty="0"/>
              <a:t>d</a:t>
            </a:r>
            <a:r>
              <a:rPr lang="zh-CN" altLang="en-US" sz="1800" dirty="0"/>
              <a:t>：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lang="en-US" altLang="zh-CN" sz="1800" dirty="0"/>
              <a:t>	a= “</a:t>
            </a:r>
            <a:r>
              <a:rPr lang="en-US" altLang="zh-CN" sz="1800" dirty="0">
                <a:solidFill>
                  <a:srgbClr val="FF0000"/>
                </a:solidFill>
              </a:rPr>
              <a:t>p</a:t>
            </a:r>
            <a:r>
              <a:rPr lang="en-US" altLang="zh-CN" sz="1800" dirty="0"/>
              <a:t>rogram”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lang="en-US" altLang="zh-CN" sz="1800" dirty="0"/>
              <a:t>	b= “</a:t>
            </a:r>
            <a:r>
              <a:rPr lang="en-US" altLang="zh-CN" sz="1800" b="1" dirty="0">
                <a:solidFill>
                  <a:srgbClr val="FF0000"/>
                </a:solidFill>
              </a:rPr>
              <a:t>P</a:t>
            </a:r>
            <a:r>
              <a:rPr lang="en-US" altLang="zh-CN" sz="1800" dirty="0"/>
              <a:t>rogram”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lang="en-US" altLang="zh-CN" sz="1800" dirty="0"/>
              <a:t>	c= “pro”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lang="en-US" altLang="zh-CN" sz="1800" dirty="0"/>
              <a:t>	d= “program  ”</a:t>
            </a:r>
          </a:p>
        </p:txBody>
      </p:sp>
    </p:spTree>
    <p:extLst>
      <p:ext uri="{BB962C8B-B14F-4D97-AF65-F5344CB8AC3E}">
        <p14:creationId xmlns:p14="http://schemas.microsoft.com/office/powerpoint/2010/main" val="2667508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18458-1FD3-905A-B18A-40A72DE50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模式匹配的各种算法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96872-7C25-2A61-EB3E-B0AC8E9F8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dirty="0"/>
              <a:t>KMP</a:t>
            </a:r>
            <a:r>
              <a:rPr lang="zh-CN" altLang="en-US" sz="1600" dirty="0"/>
              <a:t>算法其实并不是效率最高的字符串匹配算法，各种文本编辑器的“查找”功能大多采用的是</a:t>
            </a:r>
            <a:r>
              <a:rPr lang="en-US" altLang="zh-CN" sz="1600" dirty="0"/>
              <a:t>BM</a:t>
            </a:r>
            <a:r>
              <a:rPr lang="zh-CN" altLang="en-US" sz="1600" dirty="0"/>
              <a:t>算法（</a:t>
            </a:r>
            <a:r>
              <a:rPr lang="en-US" altLang="zh-CN" sz="1600" b="1" dirty="0">
                <a:solidFill>
                  <a:srgbClr val="0000FF"/>
                </a:solidFill>
              </a:rPr>
              <a:t>B</a:t>
            </a:r>
            <a:r>
              <a:rPr lang="en-US" altLang="zh-CN" sz="1600" dirty="0"/>
              <a:t>oyer </a:t>
            </a:r>
            <a:r>
              <a:rPr lang="en-US" altLang="zh-CN" sz="1600" b="1" dirty="0">
                <a:solidFill>
                  <a:srgbClr val="0000FF"/>
                </a:solidFill>
              </a:rPr>
              <a:t>M</a:t>
            </a:r>
            <a:r>
              <a:rPr lang="en-US" altLang="zh-CN" sz="1600" dirty="0"/>
              <a:t>oore</a:t>
            </a:r>
            <a:r>
              <a:rPr lang="zh-CN" altLang="en-US" sz="1600" dirty="0"/>
              <a:t>）。</a:t>
            </a:r>
            <a:r>
              <a:rPr lang="en-US" altLang="zh-CN" sz="1600" dirty="0"/>
              <a:t>1977</a:t>
            </a:r>
            <a:r>
              <a:rPr lang="zh-CN" altLang="en-US" sz="1600" dirty="0"/>
              <a:t>年，德克萨斯大学的</a:t>
            </a:r>
            <a:r>
              <a:rPr lang="en-US" altLang="zh-CN" sz="1600" dirty="0"/>
              <a:t>Robert S. Boyer</a:t>
            </a:r>
            <a:r>
              <a:rPr lang="zh-CN" altLang="en-US" sz="1600" dirty="0"/>
              <a:t>教授和</a:t>
            </a:r>
            <a:r>
              <a:rPr lang="en-US" altLang="zh-CN" sz="1600" dirty="0"/>
              <a:t>J Strother Moore</a:t>
            </a:r>
            <a:r>
              <a:rPr lang="zh-CN" altLang="en-US" sz="1600" dirty="0"/>
              <a:t>教授发明了这种算法。</a:t>
            </a:r>
            <a:endParaRPr lang="en-US" altLang="zh-CN" sz="1600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dirty="0"/>
              <a:t>BM</a:t>
            </a:r>
            <a:r>
              <a:rPr lang="zh-CN" altLang="en-US" sz="1600" dirty="0"/>
              <a:t>算法效率更高，更容易理解。</a:t>
            </a:r>
            <a:r>
              <a:rPr lang="en-US" altLang="zh-CN" sz="1600" dirty="0"/>
              <a:t>BF</a:t>
            </a:r>
            <a:r>
              <a:rPr lang="zh-CN" altLang="en-US" sz="1600" dirty="0"/>
              <a:t>与</a:t>
            </a:r>
            <a:r>
              <a:rPr lang="en-US" altLang="zh-CN" sz="1600" dirty="0"/>
              <a:t>KMP</a:t>
            </a:r>
            <a:r>
              <a:rPr lang="zh-CN" altLang="en-US" sz="1600" dirty="0"/>
              <a:t>算法移动模式串的时候是从左到右，进行比较的时候也是是从左到右的。</a:t>
            </a:r>
            <a:endParaRPr lang="en-US" altLang="zh-CN" sz="1600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600" dirty="0"/>
              <a:t>BM</a:t>
            </a:r>
            <a:r>
              <a:rPr lang="zh-CN" altLang="en-US" sz="1600" dirty="0"/>
              <a:t>算法</a:t>
            </a:r>
            <a:r>
              <a:rPr lang="zh-CN" altLang="en-US" sz="1600" dirty="0">
                <a:solidFill>
                  <a:srgbClr val="FF0000"/>
                </a:solidFill>
              </a:rPr>
              <a:t>移动模式串的时候是从左到右</a:t>
            </a:r>
            <a:r>
              <a:rPr lang="zh-CN" altLang="en-US" sz="1600" dirty="0"/>
              <a:t>，而进行</a:t>
            </a:r>
            <a:r>
              <a:rPr lang="zh-CN" altLang="en-US" sz="1600" dirty="0">
                <a:solidFill>
                  <a:srgbClr val="FF0000"/>
                </a:solidFill>
              </a:rPr>
              <a:t>比较的时候是从右到左的</a:t>
            </a:r>
            <a:r>
              <a:rPr lang="zh-CN" altLang="en-US" sz="1600" dirty="0"/>
              <a:t>。从算法效率上看是：</a:t>
            </a:r>
            <a:r>
              <a:rPr lang="en-US" altLang="zh-CN" sz="1600" dirty="0"/>
              <a:t>BM</a:t>
            </a:r>
            <a:r>
              <a:rPr lang="zh-CN" altLang="en-US" sz="1600" dirty="0"/>
              <a:t>算法</a:t>
            </a:r>
            <a:r>
              <a:rPr lang="en-US" altLang="zh-CN" sz="1600" dirty="0"/>
              <a:t>&gt;KMP</a:t>
            </a:r>
            <a:r>
              <a:rPr lang="zh-CN" altLang="en-US" sz="1600" dirty="0"/>
              <a:t>算法</a:t>
            </a:r>
            <a:r>
              <a:rPr lang="en-US" altLang="zh-CN" sz="1600" dirty="0"/>
              <a:t>&gt;BF</a:t>
            </a:r>
            <a:r>
              <a:rPr lang="zh-CN" altLang="en-US" sz="1600" dirty="0"/>
              <a:t>算法</a:t>
            </a:r>
            <a:r>
              <a:rPr lang="en-US" altLang="zh-CN" sz="1600" dirty="0"/>
              <a:t>(Naive)</a:t>
            </a:r>
            <a:endParaRPr lang="zh-CN" altLang="en-US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578A76-E81C-2D31-A8DE-3E9F00574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70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666AB6-6962-C635-F47B-EED347CDA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F78B39-12F0-66BC-F58E-AC323F150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26" y="4027254"/>
            <a:ext cx="3667664" cy="13523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1118F39-700A-F424-D8F4-FAC1FFAE5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130" y="3090069"/>
            <a:ext cx="2857858" cy="306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3E9346F-68AD-CC28-6010-D2BA9DDA6624}"/>
              </a:ext>
            </a:extLst>
          </p:cNvPr>
          <p:cNvCxnSpPr/>
          <p:nvPr/>
        </p:nvCxnSpPr>
        <p:spPr>
          <a:xfrm flipH="1">
            <a:off x="8197615" y="5144568"/>
            <a:ext cx="508037" cy="2649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E58D473-D990-3A0A-E777-7B19E602E752}"/>
              </a:ext>
            </a:extLst>
          </p:cNvPr>
          <p:cNvSpPr txBox="1"/>
          <p:nvPr/>
        </p:nvSpPr>
        <p:spPr>
          <a:xfrm>
            <a:off x="232776" y="5723233"/>
            <a:ext cx="6225174" cy="449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字符串匹配的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Boyer-Moore</a:t>
            </a: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sz="1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rgbClr val="0000FF"/>
                </a:solidFill>
              </a:rPr>
              <a:t>https://www.ruanyifeng.com/blog/2013/05/boyer-moore_string_search_algorithm.html</a:t>
            </a:r>
            <a:endParaRPr lang="zh-CN" altLang="en-US" sz="1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7780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A34FF19-2E63-BFF7-2016-C1C9D52D1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039" y="2897023"/>
            <a:ext cx="2868226" cy="149164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21A2DED-C7FE-DA18-2247-F28E28693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模式匹配的各种算法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98B959-6037-0F69-2E3C-5054D49EF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/>
              <a:t>早在</a:t>
            </a:r>
            <a:r>
              <a:rPr lang="en-US" altLang="zh-CN" sz="1600" dirty="0"/>
              <a:t>1975</a:t>
            </a:r>
            <a:r>
              <a:rPr lang="zh-CN" altLang="en-US" sz="1600" dirty="0"/>
              <a:t>年贝尔实验室的两位研究人员</a:t>
            </a:r>
            <a:r>
              <a:rPr lang="en-US" altLang="zh-CN" sz="1600" dirty="0"/>
              <a:t>Alfred V. </a:t>
            </a:r>
            <a:r>
              <a:rPr lang="en-US" altLang="zh-CN" sz="1600" b="1" dirty="0" err="1">
                <a:solidFill>
                  <a:srgbClr val="0000FF"/>
                </a:solidFill>
              </a:rPr>
              <a:t>A</a:t>
            </a:r>
            <a:r>
              <a:rPr lang="en-US" altLang="zh-CN" sz="1600" dirty="0" err="1"/>
              <a:t>ho</a:t>
            </a:r>
            <a:r>
              <a:rPr lang="en-US" altLang="zh-CN" sz="1600" dirty="0"/>
              <a:t> </a:t>
            </a:r>
            <a:r>
              <a:rPr lang="zh-CN" altLang="en-US" sz="1600" dirty="0"/>
              <a:t>和</a:t>
            </a:r>
            <a:r>
              <a:rPr lang="en-US" altLang="zh-CN" sz="1600" dirty="0"/>
              <a:t>Margaret J. </a:t>
            </a:r>
            <a:r>
              <a:rPr lang="en-US" altLang="zh-CN" sz="1600" b="1" dirty="0" err="1">
                <a:solidFill>
                  <a:srgbClr val="0000FF"/>
                </a:solidFill>
              </a:rPr>
              <a:t>C</a:t>
            </a:r>
            <a:r>
              <a:rPr lang="en-US" altLang="zh-CN" sz="1600" dirty="0" err="1"/>
              <a:t>orasick</a:t>
            </a:r>
            <a:r>
              <a:rPr lang="zh-CN" altLang="en-US" sz="1600" dirty="0"/>
              <a:t>就提出了以他们的名字命名的高效的匹配算法</a:t>
            </a:r>
            <a:r>
              <a:rPr lang="en-US" altLang="zh-CN" sz="1600" dirty="0"/>
              <a:t>—AC</a:t>
            </a:r>
            <a:r>
              <a:rPr lang="zh-CN" altLang="en-US" sz="1600" dirty="0"/>
              <a:t>算法。该算法几乎与“</a:t>
            </a:r>
            <a:r>
              <a:rPr lang="en-US" altLang="zh-CN" sz="1600" dirty="0"/>
              <a:t>KMP</a:t>
            </a:r>
            <a:r>
              <a:rPr lang="zh-CN" altLang="en-US" sz="1600" dirty="0"/>
              <a:t>算法”同时问世。与</a:t>
            </a:r>
            <a:r>
              <a:rPr lang="en-US" altLang="zh-CN" sz="1600" dirty="0"/>
              <a:t>KMP</a:t>
            </a:r>
            <a:r>
              <a:rPr lang="zh-CN" altLang="en-US" sz="1600" dirty="0"/>
              <a:t>算法相同，</a:t>
            </a:r>
            <a:r>
              <a:rPr lang="en-US" altLang="zh-CN" sz="1600" dirty="0"/>
              <a:t>AC</a:t>
            </a:r>
            <a:r>
              <a:rPr lang="zh-CN" altLang="en-US" sz="1600" dirty="0"/>
              <a:t>算法时至今日仍然在模式匹配领域被广泛应用。</a:t>
            </a:r>
            <a:endParaRPr lang="en-US" altLang="zh-CN" sz="16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1600" dirty="0"/>
              <a:t>AC</a:t>
            </a:r>
            <a:r>
              <a:rPr lang="zh-CN" altLang="en-US" sz="1600" dirty="0"/>
              <a:t>算法是一个经典的</a:t>
            </a:r>
            <a:r>
              <a:rPr lang="zh-CN" altLang="en-US" sz="1600" b="1" dirty="0">
                <a:solidFill>
                  <a:srgbClr val="0000FF"/>
                </a:solidFill>
              </a:rPr>
              <a:t>多模式匹配算法</a:t>
            </a:r>
            <a:r>
              <a:rPr lang="zh-CN" altLang="en-US" sz="1600" dirty="0"/>
              <a:t>，可以保证对于给定的长度为</a:t>
            </a:r>
            <a:r>
              <a:rPr lang="en-US" altLang="zh-CN" sz="1600" dirty="0"/>
              <a:t>n</a:t>
            </a:r>
            <a:r>
              <a:rPr lang="zh-CN" altLang="en-US" sz="1600" dirty="0"/>
              <a:t>的文本，和模式集合</a:t>
            </a:r>
            <a:r>
              <a:rPr lang="en-US" altLang="zh-CN" sz="1600" dirty="0"/>
              <a:t>P{p1, p2, …,</a:t>
            </a:r>
            <a:r>
              <a:rPr lang="zh-CN" altLang="en-US" sz="1600" dirty="0"/>
              <a:t> </a:t>
            </a:r>
            <a:r>
              <a:rPr lang="en-US" altLang="zh-CN" sz="1600" dirty="0"/>
              <a:t>pm}</a:t>
            </a:r>
            <a:r>
              <a:rPr lang="zh-CN" altLang="en-US" sz="1600" dirty="0"/>
              <a:t>，在</a:t>
            </a:r>
            <a:r>
              <a:rPr lang="en-US" altLang="zh-CN" sz="1600" dirty="0"/>
              <a:t>O(n)</a:t>
            </a:r>
            <a:r>
              <a:rPr lang="zh-CN" altLang="en-US" sz="1600" dirty="0"/>
              <a:t>时间复杂度内，找到文本中的所有目标模式，而与模式集合的规模</a:t>
            </a:r>
            <a:r>
              <a:rPr lang="en-US" altLang="zh-CN" sz="1600" dirty="0"/>
              <a:t>m</a:t>
            </a:r>
            <a:r>
              <a:rPr lang="zh-CN" altLang="en-US" sz="1600" dirty="0"/>
              <a:t>无关。</a:t>
            </a:r>
            <a:endParaRPr lang="en-US" altLang="zh-CN" sz="16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1600" b="1" dirty="0">
                <a:solidFill>
                  <a:srgbClr val="0000FF"/>
                </a:solidFill>
              </a:rPr>
              <a:t>AC</a:t>
            </a:r>
            <a:r>
              <a:rPr lang="zh-CN" altLang="en-US" sz="1600" b="1" dirty="0">
                <a:solidFill>
                  <a:srgbClr val="0000FF"/>
                </a:solidFill>
              </a:rPr>
              <a:t>算法</a:t>
            </a:r>
            <a:r>
              <a:rPr lang="zh-CN" altLang="en-US" sz="1600" dirty="0"/>
              <a:t>主要是解决多字符串匹配问题，比如</a:t>
            </a:r>
            <a:endParaRPr lang="en-US" altLang="zh-CN" sz="16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1400" dirty="0"/>
              <a:t>字符串</a:t>
            </a:r>
            <a:r>
              <a:rPr lang="en-US" altLang="zh-CN" sz="1400" dirty="0"/>
              <a:t>ushers</a:t>
            </a:r>
            <a:r>
              <a:rPr lang="zh-CN" altLang="en-US" sz="1400" dirty="0"/>
              <a:t>，作为长字符串。 </a:t>
            </a:r>
            <a:endParaRPr lang="en-US" altLang="zh-CN" sz="14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1400" dirty="0"/>
              <a:t>多模式串：</a:t>
            </a:r>
            <a:r>
              <a:rPr lang="en-US" altLang="zh-CN" sz="1400" dirty="0"/>
              <a:t>he/ she/ hers/ his </a:t>
            </a:r>
            <a:r>
              <a:rPr lang="zh-CN" altLang="en-US" sz="1400" dirty="0"/>
              <a:t>，作为匹配串。</a:t>
            </a:r>
            <a:endParaRPr lang="en-US" altLang="zh-CN" sz="14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1400" dirty="0"/>
              <a:t>然后要解决的问题就是：在长字符串</a:t>
            </a:r>
            <a:r>
              <a:rPr lang="en-US" altLang="zh-CN" sz="1400" dirty="0"/>
              <a:t>ushers</a:t>
            </a:r>
            <a:r>
              <a:rPr lang="zh-CN" altLang="en-US" sz="1400" dirty="0"/>
              <a:t>中，是否包含多模式串？</a:t>
            </a:r>
            <a:endParaRPr lang="en-US" altLang="zh-CN" sz="14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1400" dirty="0"/>
              <a:t>也就是</a:t>
            </a:r>
            <a:r>
              <a:rPr lang="en-US" altLang="zh-CN" sz="1400" dirty="0"/>
              <a:t>ushers</a:t>
            </a:r>
            <a:r>
              <a:rPr lang="zh-CN" altLang="en-US" sz="1400" dirty="0"/>
              <a:t>中，是否存在</a:t>
            </a:r>
            <a:r>
              <a:rPr lang="en-US" altLang="zh-CN" sz="1400" dirty="0"/>
              <a:t>he</a:t>
            </a:r>
            <a:r>
              <a:rPr lang="zh-CN" altLang="en-US" sz="1400" dirty="0"/>
              <a:t>，是否存在</a:t>
            </a:r>
            <a:r>
              <a:rPr lang="en-US" altLang="zh-CN" sz="1400" dirty="0"/>
              <a:t>she…</a:t>
            </a:r>
            <a:r>
              <a:rPr lang="zh-CN" altLang="en-US" sz="1400" dirty="0"/>
              <a:t>等等。</a:t>
            </a:r>
            <a:endParaRPr lang="en-US" altLang="zh-CN" sz="14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/>
              <a:t>正如</a:t>
            </a:r>
            <a:r>
              <a:rPr lang="en-US" altLang="zh-CN" sz="1600" dirty="0"/>
              <a:t>KMP</a:t>
            </a:r>
            <a:r>
              <a:rPr lang="zh-CN" altLang="en-US" sz="1600" dirty="0"/>
              <a:t>算法在单模式匹配方面的突出贡献一样，</a:t>
            </a:r>
            <a:r>
              <a:rPr lang="en-US" altLang="zh-CN" sz="1600" dirty="0"/>
              <a:t>AC</a:t>
            </a:r>
            <a:r>
              <a:rPr lang="zh-CN" altLang="en-US" sz="1600" dirty="0"/>
              <a:t>算法对于多模式匹配算法后续的发展也产生了深远的影响，而且更为重要的是，两者都是在对同一问题</a:t>
            </a:r>
            <a:r>
              <a:rPr lang="en-US" altLang="zh-CN" sz="1600" dirty="0"/>
              <a:t>——</a:t>
            </a:r>
            <a:r>
              <a:rPr lang="zh-CN" altLang="en-US" sz="1600" dirty="0"/>
              <a:t>模式串前缀的自包含问题的研究中，产生出来的，</a:t>
            </a:r>
            <a:r>
              <a:rPr lang="en-US" altLang="zh-CN" sz="1600" dirty="0">
                <a:solidFill>
                  <a:srgbClr val="0000FF"/>
                </a:solidFill>
              </a:rPr>
              <a:t>AC</a:t>
            </a:r>
            <a:r>
              <a:rPr lang="zh-CN" altLang="en-US" sz="1600" dirty="0">
                <a:solidFill>
                  <a:srgbClr val="0000FF"/>
                </a:solidFill>
              </a:rPr>
              <a:t>算法从某种程度上可以说是</a:t>
            </a:r>
            <a:r>
              <a:rPr lang="en-US" altLang="zh-CN" sz="1600" dirty="0">
                <a:solidFill>
                  <a:srgbClr val="0000FF"/>
                </a:solidFill>
              </a:rPr>
              <a:t>KMP</a:t>
            </a:r>
            <a:r>
              <a:rPr lang="zh-CN" altLang="en-US" sz="1600" dirty="0">
                <a:solidFill>
                  <a:srgbClr val="0000FF"/>
                </a:solidFill>
              </a:rPr>
              <a:t>算法在多模式环境下的扩展</a:t>
            </a:r>
            <a:r>
              <a:rPr lang="zh-CN" altLang="en-US" sz="1600" dirty="0"/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59AB26-0A72-963F-7C2C-7EF0BEB9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71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7F8694-B5DE-655D-757C-469CD29A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77467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Summary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根据</a:t>
            </a:r>
            <a:r>
              <a:rPr kumimoji="1" lang="en-US" altLang="zh-CN" sz="18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《</a:t>
            </a:r>
            <a:r>
              <a:rPr kumimoji="1" lang="zh-CN" altLang="en-US" sz="18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最大长度表</a:t>
            </a:r>
            <a:r>
              <a:rPr kumimoji="1" lang="en-US" altLang="zh-CN" sz="18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》</a:t>
            </a: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，失配时，模式串向右移动的位数 </a:t>
            </a:r>
            <a:r>
              <a:rPr kumimoji="1"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= </a:t>
            </a: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已经匹配的字符数 </a:t>
            </a:r>
            <a:r>
              <a:rPr kumimoji="1"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失配字符的上一位字符的最大长度值。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根据</a:t>
            </a:r>
            <a:r>
              <a:rPr kumimoji="1" lang="en-US" altLang="zh-CN" sz="18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《next </a:t>
            </a:r>
            <a:r>
              <a:rPr kumimoji="1" lang="zh-CN" altLang="en-US" sz="18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数组</a:t>
            </a:r>
            <a:r>
              <a:rPr kumimoji="1" lang="en-US" altLang="zh-CN" sz="18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》</a:t>
            </a: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，失配时，模式串向右移动的位数 </a:t>
            </a:r>
            <a:r>
              <a:rPr kumimoji="1"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= </a:t>
            </a: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失配字符的位置 </a:t>
            </a:r>
            <a:r>
              <a:rPr kumimoji="1"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失配字符对应的</a:t>
            </a:r>
            <a:r>
              <a:rPr kumimoji="1"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next </a:t>
            </a: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值。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其中，从</a:t>
            </a:r>
            <a:r>
              <a:rPr kumimoji="1"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0</a:t>
            </a: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开始计数时，失配字符的位置 </a:t>
            </a:r>
            <a:r>
              <a:rPr kumimoji="1"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= </a:t>
            </a: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已经匹配的字符数（失配字符不计数），而失配字符对应的</a:t>
            </a:r>
            <a:r>
              <a:rPr kumimoji="1"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next </a:t>
            </a: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值 </a:t>
            </a:r>
            <a:r>
              <a:rPr kumimoji="1"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= </a:t>
            </a: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失配字符的上一位字符的最大长度值。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因此，无论是基于</a:t>
            </a:r>
            <a:r>
              <a:rPr kumimoji="1"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《</a:t>
            </a: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最大长度表</a:t>
            </a:r>
            <a:r>
              <a:rPr kumimoji="1"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》</a:t>
            </a: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的匹配，还是基于</a:t>
            </a:r>
            <a:r>
              <a:rPr kumimoji="1"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next </a:t>
            </a:r>
            <a:r>
              <a:rPr kumimoji="1"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数组的匹配，两者得出来的向右移动的位数是一样的。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72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3808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Basic concepts of string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dirty="0"/>
              <a:t>字符串常数和变量</a:t>
            </a:r>
            <a:endParaRPr kumimoji="1" lang="zh-CN" altLang="en-US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CN" dirty="0"/>
              <a:t>String constant (</a:t>
            </a:r>
            <a:r>
              <a:rPr lang="zh-CN" altLang="en-US" dirty="0"/>
              <a:t>字符串常数</a:t>
            </a:r>
            <a:r>
              <a:rPr lang="en-US" altLang="zh-CN" dirty="0"/>
              <a:t>)</a:t>
            </a:r>
            <a:endParaRPr lang="zh-CN" altLang="en-US" dirty="0"/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zh-CN" altLang="en-US" dirty="0"/>
              <a:t>例如： </a:t>
            </a:r>
            <a:r>
              <a:rPr lang="en-US" altLang="zh-CN" dirty="0">
                <a:latin typeface="Times New Roman" charset="0"/>
              </a:rPr>
              <a:t>"\n"</a:t>
            </a:r>
            <a:endParaRPr lang="en-US" altLang="zh-CN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CN" dirty="0"/>
              <a:t>String variant (</a:t>
            </a:r>
            <a:r>
              <a:rPr lang="zh-CN" altLang="en-US" dirty="0"/>
              <a:t>字符串变量</a:t>
            </a:r>
            <a:r>
              <a:rPr lang="en-US" altLang="zh-CN" dirty="0"/>
              <a:t>)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例如：</a:t>
            </a:r>
            <a:r>
              <a:rPr kumimoji="1" lang="en-US" altLang="zh-CN" dirty="0"/>
              <a:t>a = “program”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zh-CN" dirty="0"/>
              <a:t>	</a:t>
            </a:r>
            <a:r>
              <a:rPr kumimoji="1" lang="en-US" altLang="zh-CN"/>
              <a:t>         a = </a:t>
            </a:r>
            <a:r>
              <a:rPr kumimoji="1" lang="en-US" altLang="zh-CN" dirty="0"/>
              <a:t>“NEW”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64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zhangwensheng.cn/api/file/getImage?fileId=56cec4966bd7ba03e60000c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19" y="2565881"/>
            <a:ext cx="6354348" cy="349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Basic concepts of string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0" y="914400"/>
            <a:ext cx="8280000" cy="512604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字符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(char)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：组成字符串的基本单位 。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和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＋＋中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单字节（</a:t>
            </a:r>
            <a:r>
              <a:rPr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8 bits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）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采用</a:t>
            </a:r>
            <a:r>
              <a:rPr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ASCII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码对</a:t>
            </a:r>
            <a:r>
              <a:rPr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128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个符号（字符集</a:t>
            </a:r>
            <a:r>
              <a:rPr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charset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）进行编码 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5040" y="3477420"/>
            <a:ext cx="2206241" cy="20764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0674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23712</TotalTime>
  <Words>7248</Words>
  <Application>Microsoft Office PowerPoint</Application>
  <PresentationFormat>全屏显示(4:3)</PresentationFormat>
  <Paragraphs>779</Paragraphs>
  <Slides>72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82" baseType="lpstr">
      <vt:lpstr>楷体_GB2312</vt:lpstr>
      <vt:lpstr>宋体</vt:lpstr>
      <vt:lpstr>Microsoft YaHei</vt:lpstr>
      <vt:lpstr>Microsoft YaHei</vt:lpstr>
      <vt:lpstr>Arial</vt:lpstr>
      <vt:lpstr>Calibri</vt:lpstr>
      <vt:lpstr>Calibri Light</vt:lpstr>
      <vt:lpstr>Times New Roman</vt:lpstr>
      <vt:lpstr>Wingdings</vt:lpstr>
      <vt:lpstr>Office 主题</vt:lpstr>
      <vt:lpstr>String</vt:lpstr>
      <vt:lpstr>String（字符串）</vt:lpstr>
      <vt:lpstr>Main contents</vt:lpstr>
      <vt:lpstr>Basic concepts of string</vt:lpstr>
      <vt:lpstr>Basic concepts of string</vt:lpstr>
      <vt:lpstr>思考</vt:lpstr>
      <vt:lpstr>Basic concepts of string</vt:lpstr>
      <vt:lpstr>Basic concepts of string</vt:lpstr>
      <vt:lpstr>Basic concepts of string</vt:lpstr>
      <vt:lpstr>Standard string in C++</vt:lpstr>
      <vt:lpstr>Standard string in C++</vt:lpstr>
      <vt:lpstr>Standard string in C++</vt:lpstr>
      <vt:lpstr>Abstract data type of string</vt:lpstr>
      <vt:lpstr>Storage &amp; implementation of string</vt:lpstr>
      <vt:lpstr>Storage &amp; implementation of string</vt:lpstr>
      <vt:lpstr>Storage &amp; implementation of string</vt:lpstr>
      <vt:lpstr>Storage &amp; implementation of string</vt:lpstr>
      <vt:lpstr>Storage &amp; implementation of string</vt:lpstr>
      <vt:lpstr>Storage &amp; implementation of string</vt:lpstr>
      <vt:lpstr>Storage &amp; implementation of string</vt:lpstr>
      <vt:lpstr>Storage &amp; implementation of string</vt:lpstr>
      <vt:lpstr>Pattern matching of string</vt:lpstr>
      <vt:lpstr>Naïve pattern matching（exhaustion）</vt:lpstr>
      <vt:lpstr>Naïve pattern matching（exhaustion）</vt:lpstr>
      <vt:lpstr>Implementation</vt:lpstr>
      <vt:lpstr>Naïve pattern matching（exhaustion）: efficiency analysis</vt:lpstr>
      <vt:lpstr>Naïve pattern matching（exhaustion）: efficiency analysis</vt:lpstr>
      <vt:lpstr>Naïve pattern matching: worst case</vt:lpstr>
      <vt:lpstr>Naïve pattern matching: best case--Matching</vt:lpstr>
      <vt:lpstr>Naïve pattern matching: best case—Not Matching</vt:lpstr>
      <vt:lpstr>Case: naïve pattern matching</vt:lpstr>
      <vt:lpstr>Case: naïve pattern matching</vt:lpstr>
      <vt:lpstr>Case: naïve pattern matching</vt:lpstr>
      <vt:lpstr>Case: naïve pattern matching</vt:lpstr>
      <vt:lpstr>Think deeper for the pattern matching of the string</vt:lpstr>
      <vt:lpstr>An improved pattern matching--KMP algorithm</vt:lpstr>
      <vt:lpstr>An improved pattern matching--KMP algorithm</vt:lpstr>
      <vt:lpstr>Steps of KMP algorithm</vt:lpstr>
      <vt:lpstr>KMP algorithm</vt:lpstr>
      <vt:lpstr>KMP algorithm</vt:lpstr>
      <vt:lpstr>KMP algorithm</vt:lpstr>
      <vt:lpstr>KMP--基于《最大长度表》匹配</vt:lpstr>
      <vt:lpstr>KMP--基于《最大长度表》匹配</vt:lpstr>
      <vt:lpstr>KMP--基于《最大长度表》匹配</vt:lpstr>
      <vt:lpstr>KMP--基于《最大长度表》匹配</vt:lpstr>
      <vt:lpstr>KMP--基于《最大长度表》匹配</vt:lpstr>
      <vt:lpstr>KMP--根据《最大长度表》求出next数组</vt:lpstr>
      <vt:lpstr>KMP--根据《最大长度表》求出next数组</vt:lpstr>
      <vt:lpstr>KMP--根据《最大长度表》求出next数组</vt:lpstr>
      <vt:lpstr>KMP--根据《最大长度表》求出next数组</vt:lpstr>
      <vt:lpstr>KMP--根据《next数组》匹配</vt:lpstr>
      <vt:lpstr>KMP--根据《next数组》匹配</vt:lpstr>
      <vt:lpstr>KMP算法--根据《next数组》匹配</vt:lpstr>
      <vt:lpstr>Steps of KMP algorithm</vt:lpstr>
      <vt:lpstr>KMP算法实现</vt:lpstr>
      <vt:lpstr>KMP算法实现--求得next数组</vt:lpstr>
      <vt:lpstr>An improved pattern matching--KMP algorithm</vt:lpstr>
      <vt:lpstr>KMP算法的时间复杂度分析</vt:lpstr>
      <vt:lpstr>KMP算法的时间复杂度分析</vt:lpstr>
      <vt:lpstr>进一步讨论：Next函数</vt:lpstr>
      <vt:lpstr>进一步讨论：Next函数</vt:lpstr>
      <vt:lpstr>进一步讨论：Next函数</vt:lpstr>
      <vt:lpstr>进一步讨论：Next函数</vt:lpstr>
      <vt:lpstr>进一步讨论：Next函数</vt:lpstr>
      <vt:lpstr>进一步讨论：Next函数</vt:lpstr>
      <vt:lpstr>进一步讨论：Next函数的改进</vt:lpstr>
      <vt:lpstr>进一步讨论：Next函数的改进</vt:lpstr>
      <vt:lpstr>进一步讨论：Next函数的改进</vt:lpstr>
      <vt:lpstr>Exercises</vt:lpstr>
      <vt:lpstr>模式匹配的各种算法</vt:lpstr>
      <vt:lpstr>模式匹配的各种算法</vt:lpstr>
      <vt:lpstr>Summary</vt:lpstr>
    </vt:vector>
  </TitlesOfParts>
  <Company>SYSU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Suzhuo</dc:creator>
  <cp:lastModifiedBy>h w</cp:lastModifiedBy>
  <cp:revision>833</cp:revision>
  <cp:lastPrinted>2014-03-01T11:01:30Z</cp:lastPrinted>
  <dcterms:created xsi:type="dcterms:W3CDTF">2014-02-24T09:24:21Z</dcterms:created>
  <dcterms:modified xsi:type="dcterms:W3CDTF">2023-10-08T11:24:13Z</dcterms:modified>
</cp:coreProperties>
</file>